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09" r:id="rId1"/>
  </p:sldMasterIdLst>
  <p:notesMasterIdLst>
    <p:notesMasterId r:id="rId21"/>
  </p:notesMasterIdLst>
  <p:sldIdLst>
    <p:sldId id="256" r:id="rId2"/>
    <p:sldId id="257" r:id="rId3"/>
    <p:sldId id="275" r:id="rId4"/>
    <p:sldId id="276" r:id="rId5"/>
    <p:sldId id="277" r:id="rId6"/>
    <p:sldId id="279" r:id="rId7"/>
    <p:sldId id="258" r:id="rId8"/>
    <p:sldId id="278" r:id="rId9"/>
    <p:sldId id="280" r:id="rId10"/>
    <p:sldId id="281" r:id="rId11"/>
    <p:sldId id="282" r:id="rId12"/>
    <p:sldId id="283" r:id="rId13"/>
    <p:sldId id="274" r:id="rId14"/>
    <p:sldId id="284" r:id="rId15"/>
    <p:sldId id="285" r:id="rId16"/>
    <p:sldId id="286" r:id="rId17"/>
    <p:sldId id="287" r:id="rId18"/>
    <p:sldId id="288" r:id="rId19"/>
    <p:sldId id="28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6CD11"/>
    <a:srgbClr val="9DA0CB"/>
    <a:srgbClr val="FFBBA0"/>
    <a:srgbClr val="A7E2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0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08EB08-BFAB-4F04-905F-AE1A9F915807}" type="datetime1">
              <a:rPr lang="en-US"/>
              <a:pPr/>
              <a:t>7/26/10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559FAD-8537-425D-9DBC-11D34A355A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3CD6F3-1919-4367-85C4-989E8C7DB2DD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800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81342C8-CAB0-470D-AE95-01020D85914A}" type="datetime1">
              <a:rPr lang="en-US"/>
              <a:pPr/>
              <a:t>7/26/10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890A6B8-0978-4280-9B46-E09B306664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7E2FF"/>
          </a:solidFill>
          <a:latin typeface="Arial" charset="0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7E2FF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7E2FF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7E2FF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7E2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A7E2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A7E2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A7E2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A7E2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Arial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447800"/>
          </a:xfrm>
        </p:spPr>
        <p:txBody>
          <a:bodyPr/>
          <a:lstStyle/>
          <a:p>
            <a:pPr>
              <a:defRPr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Aristotelis S. Filippidis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Yashar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S. Kalani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Harold L.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Rekate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71600" y="5867400"/>
            <a:ext cx="662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Pediatric Neurosurgery, Division of Neurosurgery, Barrow Neurological Institute </a:t>
            </a:r>
          </a:p>
          <a:p>
            <a:pPr algn="ctr"/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St. Joseph’s Hospital and Medical Center, Phoenix, Arizona, USA</a:t>
            </a:r>
          </a:p>
        </p:txBody>
      </p:sp>
      <p:pic>
        <p:nvPicPr>
          <p:cNvPr id="5" name="Picture 4" descr="2065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4375"/>
            <a:ext cx="9144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  <p:pic>
        <p:nvPicPr>
          <p:cNvPr id="6" name="Picture 5" descr="20651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749925"/>
            <a:ext cx="8382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828800"/>
            <a:ext cx="9144000" cy="961161"/>
          </a:xfrm>
          <a:prstGeom prst="rect">
            <a:avLst/>
          </a:prstGeom>
        </p:spPr>
        <p:txBody>
          <a:bodyPr lIns="45720" rIns="4572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Negative pressure hydrocephalus.</a:t>
            </a:r>
            <a:r>
              <a:rPr lang="en-US" sz="3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The </a:t>
            </a:r>
            <a:r>
              <a:rPr lang="en-US" sz="3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role of CSF leaks</a:t>
            </a:r>
            <a:endParaRPr lang="en-US" sz="32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St Joseph's hospital logo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52400"/>
            <a:ext cx="464820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76200" y="1828800"/>
            <a:ext cx="3886200" cy="495300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36207"/>
            <a:ext cx="7153504" cy="961161"/>
          </a:xfrm>
          <a:prstGeom prst="rect">
            <a:avLst/>
          </a:prstGeom>
        </p:spPr>
        <p:txBody>
          <a:bodyPr lIns="45720" rIns="45720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SO WHAT’S WRONG?</a:t>
            </a:r>
            <a:endParaRPr lang="en-US" sz="4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8600" y="1905000"/>
            <a:ext cx="3581400" cy="480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609600" y="2286000"/>
            <a:ext cx="2819400" cy="3962400"/>
          </a:xfrm>
          <a:prstGeom prst="ellipse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bg2"/>
            </a:solidFill>
          </a:ln>
          <a:effectLst>
            <a:glow rad="63500">
              <a:schemeClr val="accent4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Moon 12"/>
          <p:cNvSpPr/>
          <p:nvPr/>
        </p:nvSpPr>
        <p:spPr>
          <a:xfrm>
            <a:off x="2057400" y="3048000"/>
            <a:ext cx="533400" cy="2438400"/>
          </a:xfrm>
          <a:prstGeom prst="moon">
            <a:avLst>
              <a:gd name="adj" fmla="val 75589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Moon 13"/>
          <p:cNvSpPr/>
          <p:nvPr/>
        </p:nvSpPr>
        <p:spPr>
          <a:xfrm rot="10800000">
            <a:off x="1447800" y="3048000"/>
            <a:ext cx="533400" cy="2438400"/>
          </a:xfrm>
          <a:prstGeom prst="moon">
            <a:avLst>
              <a:gd name="adj" fmla="val 75589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29200" y="1828800"/>
            <a:ext cx="3886200" cy="495300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81600" y="1905000"/>
            <a:ext cx="3581400" cy="480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10200" y="2133600"/>
            <a:ext cx="3124200" cy="4267200"/>
          </a:xfrm>
          <a:prstGeom prst="ellipse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bg2"/>
            </a:solidFill>
          </a:ln>
          <a:effectLst>
            <a:glow rad="63500">
              <a:schemeClr val="accent4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Moon 19"/>
          <p:cNvSpPr/>
          <p:nvPr/>
        </p:nvSpPr>
        <p:spPr>
          <a:xfrm>
            <a:off x="7010400" y="3048000"/>
            <a:ext cx="761999" cy="2514600"/>
          </a:xfrm>
          <a:prstGeom prst="moon">
            <a:avLst>
              <a:gd name="adj" fmla="val 77213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6400" y="6260068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1860728" y="4042865"/>
            <a:ext cx="813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Vents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4114800"/>
            <a:ext cx="915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dripping fauce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937760" flipH="1">
            <a:off x="4614685" y="4547433"/>
            <a:ext cx="838200" cy="1227138"/>
          </a:xfrm>
          <a:prstGeom prst="rect">
            <a:avLst/>
          </a:prstGeom>
        </p:spPr>
      </p:pic>
      <p:sp>
        <p:nvSpPr>
          <p:cNvPr id="26" name="Moon 25"/>
          <p:cNvSpPr/>
          <p:nvPr/>
        </p:nvSpPr>
        <p:spPr>
          <a:xfrm flipH="1">
            <a:off x="6172200" y="3048000"/>
            <a:ext cx="762000" cy="2514600"/>
          </a:xfrm>
          <a:prstGeom prst="moon">
            <a:avLst>
              <a:gd name="adj" fmla="val 77213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ardrop 28"/>
          <p:cNvSpPr/>
          <p:nvPr/>
        </p:nvSpPr>
        <p:spPr>
          <a:xfrm rot="18473432">
            <a:off x="4592253" y="6128456"/>
            <a:ext cx="665149" cy="673146"/>
          </a:xfrm>
          <a:prstGeom prst="teardrop">
            <a:avLst/>
          </a:prstGeom>
          <a:solidFill>
            <a:srgbClr val="9DA0CB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31156" y="6236126"/>
            <a:ext cx="77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LEAK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53562" y="1143000"/>
            <a:ext cx="481423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Transmantle pressure = P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0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6096794" y="2885420"/>
            <a:ext cx="2286000" cy="1588"/>
          </a:xfrm>
          <a:prstGeom prst="straightConnector1">
            <a:avLst/>
          </a:prstGeom>
          <a:ln w="38100" cap="flat" cmpd="sng" algn="ctr">
            <a:solidFill>
              <a:srgbClr val="F6CD11"/>
            </a:solidFill>
            <a:prstDash val="solid"/>
            <a:round/>
            <a:headEnd type="none" w="med" len="med"/>
            <a:tailEnd type="arrow" w="med" len="med"/>
          </a:ln>
          <a:effectLst>
            <a:outerShdw dist="20000" dir="5400000" rotWithShape="0">
              <a:schemeClr val="bg2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7653804" y="2242810"/>
            <a:ext cx="999986" cy="794"/>
          </a:xfrm>
          <a:prstGeom prst="straightConnector1">
            <a:avLst/>
          </a:prstGeom>
          <a:ln w="38100" cap="flat" cmpd="sng" algn="ctr">
            <a:solidFill>
              <a:srgbClr val="F6CD11"/>
            </a:solidFill>
            <a:prstDash val="solid"/>
            <a:round/>
            <a:headEnd type="none" w="med" len="med"/>
            <a:tailEnd type="arrow" w="med" len="med"/>
          </a:ln>
          <a:effectLst>
            <a:outerShdw dist="20000" dir="5400000" rotWithShape="0">
              <a:schemeClr val="bg2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dial-manometer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2362200"/>
            <a:ext cx="533400" cy="511739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 rot="16200000" flipH="1">
            <a:off x="5177304" y="1976904"/>
            <a:ext cx="1076980" cy="455612"/>
          </a:xfrm>
          <a:prstGeom prst="straightConnector1">
            <a:avLst/>
          </a:prstGeom>
          <a:ln w="38100" cap="flat" cmpd="sng" algn="ctr">
            <a:solidFill>
              <a:srgbClr val="F6CD11"/>
            </a:solidFill>
            <a:prstDash val="solid"/>
            <a:round/>
            <a:headEnd type="none" w="med" len="med"/>
            <a:tailEnd type="arrow" w="med" len="med"/>
          </a:ln>
          <a:effectLst>
            <a:outerShdw dist="20000" dir="5400000" rotWithShape="0">
              <a:schemeClr val="bg2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ight Arrow 44"/>
          <p:cNvSpPr/>
          <p:nvPr/>
        </p:nvSpPr>
        <p:spPr>
          <a:xfrm>
            <a:off x="3978078" y="3122000"/>
            <a:ext cx="106680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5055" y="1307068"/>
            <a:ext cx="3376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6C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</a:t>
            </a:r>
            <a:r>
              <a:rPr lang="en-US" sz="2400" b="1" dirty="0" smtClean="0">
                <a:solidFill>
                  <a:srgbClr val="F6C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EQUILIBRIUM</a:t>
            </a:r>
            <a:endParaRPr lang="en-US" sz="2400" b="1" dirty="0">
              <a:solidFill>
                <a:srgbClr val="F6CD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82158" y="1676400"/>
            <a:ext cx="491424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 P</a:t>
            </a:r>
            <a:r>
              <a:rPr lang="en-US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VENTS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&gt; P</a:t>
            </a:r>
            <a:r>
              <a:rPr lang="en-US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36207"/>
            <a:ext cx="7153504" cy="961161"/>
          </a:xfrm>
          <a:prstGeom prst="rect">
            <a:avLst/>
          </a:prstGeom>
        </p:spPr>
        <p:txBody>
          <a:bodyPr lIns="45720" rIns="45720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SO WHAT’S WRONG?</a:t>
            </a:r>
            <a:endParaRPr lang="en-US" sz="4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09438" y="1752600"/>
            <a:ext cx="3886200" cy="495300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4661838" y="1828800"/>
            <a:ext cx="3581400" cy="480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4800600" y="1905000"/>
            <a:ext cx="3276600" cy="4648200"/>
          </a:xfrm>
          <a:prstGeom prst="ellipse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bg2"/>
            </a:solidFill>
          </a:ln>
          <a:effectLst>
            <a:glow rad="63500">
              <a:schemeClr val="accent4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Moon 19"/>
          <p:cNvSpPr/>
          <p:nvPr/>
        </p:nvSpPr>
        <p:spPr>
          <a:xfrm>
            <a:off x="6566838" y="2819400"/>
            <a:ext cx="1129362" cy="2971800"/>
          </a:xfrm>
          <a:prstGeom prst="moon">
            <a:avLst>
              <a:gd name="adj" fmla="val 77213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dripping fauce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937760" flipH="1">
            <a:off x="4055367" y="4636165"/>
            <a:ext cx="838200" cy="1227138"/>
          </a:xfrm>
          <a:prstGeom prst="rect">
            <a:avLst/>
          </a:prstGeom>
        </p:spPr>
      </p:pic>
      <p:sp>
        <p:nvSpPr>
          <p:cNvPr id="26" name="Moon 25"/>
          <p:cNvSpPr/>
          <p:nvPr/>
        </p:nvSpPr>
        <p:spPr>
          <a:xfrm flipH="1">
            <a:off x="5320362" y="2819400"/>
            <a:ext cx="1156638" cy="3048000"/>
          </a:xfrm>
          <a:prstGeom prst="moon">
            <a:avLst>
              <a:gd name="adj" fmla="val 77213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33800" y="1066800"/>
            <a:ext cx="481423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Transmantle pressure = P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0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5714206" y="2809220"/>
            <a:ext cx="2286000" cy="1588"/>
          </a:xfrm>
          <a:prstGeom prst="straightConnector1">
            <a:avLst/>
          </a:prstGeom>
          <a:ln w="38100" cap="flat" cmpd="sng" algn="ctr">
            <a:solidFill>
              <a:srgbClr val="F6CD1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5400000" rotWithShape="0">
              <a:schemeClr val="bg2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7212738" y="2152010"/>
            <a:ext cx="982892" cy="12898"/>
          </a:xfrm>
          <a:prstGeom prst="straightConnector1">
            <a:avLst/>
          </a:prstGeom>
          <a:ln w="38100" cap="flat" cmpd="sng" algn="ctr">
            <a:solidFill>
              <a:srgbClr val="F6CD1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5400000" rotWithShape="0">
              <a:schemeClr val="bg2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dial-manometer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200" y="1981200"/>
            <a:ext cx="533400" cy="511739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 rot="16200000" flipH="1">
            <a:off x="4778810" y="1621991"/>
            <a:ext cx="809009" cy="613028"/>
          </a:xfrm>
          <a:prstGeom prst="straightConnector1">
            <a:avLst/>
          </a:prstGeom>
          <a:ln w="38100" cap="flat" cmpd="sng" algn="ctr">
            <a:solidFill>
              <a:srgbClr val="F6CD1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5400000" rotWithShape="0">
              <a:schemeClr val="bg2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2400" y="2204859"/>
            <a:ext cx="4455491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000" b="1" dirty="0" smtClean="0">
                <a:solidFill>
                  <a:srgbClr val="F6C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EQUILIBRIUM </a:t>
            </a:r>
            <a:r>
              <a:rPr lang="en-US" sz="2000" b="1" dirty="0" smtClean="0">
                <a:solidFill>
                  <a:srgbClr val="F6C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ESTABLISHED</a:t>
            </a:r>
          </a:p>
          <a:p>
            <a:pPr>
              <a:spcAft>
                <a:spcPts val="4200"/>
              </a:spcAft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Stable rate of CSF production 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4200"/>
              </a:spcAft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Vents bigger</a:t>
            </a:r>
          </a:p>
          <a:p>
            <a:pPr>
              <a:spcAft>
                <a:spcPts val="4200"/>
              </a:spcAft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 smaller</a:t>
            </a:r>
          </a:p>
          <a:p>
            <a:pPr>
              <a:spcAft>
                <a:spcPts val="4200"/>
              </a:spcAft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Transmantle pressure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3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1905000"/>
          </a:xfrm>
        </p:spPr>
        <p:txBody>
          <a:bodyPr/>
          <a:lstStyle/>
          <a:p>
            <a:pPr>
              <a:spcAft>
                <a:spcPts val="5400"/>
              </a:spcAft>
            </a:pPr>
            <a:r>
              <a:rPr lang="en-US" dirty="0" smtClean="0">
                <a:solidFill>
                  <a:srgbClr val="F6C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CSF Leak</a:t>
            </a:r>
          </a:p>
          <a:p>
            <a:pPr>
              <a:spcAft>
                <a:spcPts val="5400"/>
              </a:spcAft>
            </a:pPr>
            <a:r>
              <a:rPr lang="en-US" dirty="0" smtClean="0">
                <a:solidFill>
                  <a:srgbClr val="F6C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Ventricular-Subarachnoid space </a:t>
            </a:r>
            <a:r>
              <a:rPr lang="en-US" dirty="0" smtClean="0">
                <a:solidFill>
                  <a:srgbClr val="F6C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</a:p>
          <a:p>
            <a:pPr>
              <a:spcAft>
                <a:spcPts val="5400"/>
              </a:spcAft>
            </a:pPr>
            <a:r>
              <a:rPr lang="en-US" dirty="0" smtClean="0">
                <a:solidFill>
                  <a:srgbClr val="F6C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pressure in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</a:t>
            </a:r>
          </a:p>
          <a:p>
            <a:pPr>
              <a:spcAft>
                <a:spcPts val="5400"/>
              </a:spcAft>
            </a:pPr>
            <a:r>
              <a:rPr lang="en-US" dirty="0" smtClean="0">
                <a:solidFill>
                  <a:srgbClr val="F6C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modified brain turgor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336207"/>
            <a:ext cx="7153504" cy="961161"/>
          </a:xfrm>
          <a:prstGeom prst="rect">
            <a:avLst/>
          </a:prstGeom>
        </p:spPr>
        <p:txBody>
          <a:bodyPr lIns="45720" rIns="45720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HOW to TREAT ?</a:t>
            </a:r>
            <a:endParaRPr lang="en-US" sz="4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2133600"/>
            <a:ext cx="398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Reoperation with a watertight closure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3276600"/>
            <a:ext cx="4884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Lysis of fibrosis in SAS or ETV in select cases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4419600"/>
            <a:ext cx="4611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Neck wrapping as a conservative treatment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5562600"/>
            <a:ext cx="4674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EVDs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few days set to subzero pressure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905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Compression of the jugular veins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Increases pressure in jugular system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Increases pressure in Superior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Sagittal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Sinus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CSF absorption from the arachnoid granulations decreases so the pressure in the SAS increases.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Increases brain turgor. Makes brain stiffer.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Ventriculomegaly and HCP symptoms </a:t>
            </a:r>
            <a:r>
              <a:rPr lang="en-US" dirty="0" smtClean="0">
                <a:solidFill>
                  <a:srgbClr val="F6C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 transiently!</a:t>
            </a:r>
            <a:endParaRPr lang="en-US" dirty="0" smtClean="0">
              <a:solidFill>
                <a:srgbClr val="F6CD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336207"/>
            <a:ext cx="7153504" cy="961161"/>
          </a:xfrm>
          <a:prstGeom prst="rect">
            <a:avLst/>
          </a:prstGeom>
        </p:spPr>
        <p:txBody>
          <a:bodyPr lIns="45720" rIns="45720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NECK WRAPPING</a:t>
            </a:r>
            <a:endParaRPr lang="en-US" sz="4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Figure. 1 CT with neck wrapping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4388993"/>
            <a:ext cx="4495800" cy="20880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488668"/>
            <a:ext cx="874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WITHOUT neck wrapping,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WITH neck wrapping,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Neck wrapping REMOVED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028" descr="a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991100"/>
            <a:ext cx="166329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3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1905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ability of the brain to RESIST DISTORSION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F6C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turgor = 0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means a </a:t>
            </a:r>
            <a:r>
              <a:rPr lang="en-US" dirty="0" smtClean="0">
                <a:solidFill>
                  <a:srgbClr val="F6C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brain that can’t resist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distorsion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so changes in intracranial volume DO NOT increase ICP, brain distorts and acts like a sponge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F6C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turgor = 1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means a </a:t>
            </a:r>
            <a:r>
              <a:rPr lang="en-US" dirty="0" smtClean="0">
                <a:solidFill>
                  <a:srgbClr val="F6C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stiff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brain, highly resistant to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distorsion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changes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intracranial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increase ICP,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cannot act like a sponge</a:t>
            </a:r>
            <a:endParaRPr lang="en-US" dirty="0" smtClean="0">
              <a:solidFill>
                <a:srgbClr val="F6CD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336207"/>
            <a:ext cx="7153504" cy="961161"/>
          </a:xfrm>
          <a:prstGeom prst="rect">
            <a:avLst/>
          </a:prstGeom>
        </p:spPr>
        <p:txBody>
          <a:bodyPr lIns="45720" rIns="45720">
            <a:normAutofit fontScale="8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RESTORING BRAIN TURGOR</a:t>
            </a:r>
            <a:endParaRPr lang="en-US" sz="4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1600200" y="1295400"/>
            <a:ext cx="510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rgbClr val="F6C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So</a:t>
            </a:r>
            <a:r>
              <a:rPr kumimoji="0" lang="en-US" sz="2800" b="0" u="none" strike="noStrike" kern="0" cap="none" spc="0" normalizeH="0" noProof="0" dirty="0" smtClean="0">
                <a:ln>
                  <a:noFill/>
                </a:ln>
                <a:solidFill>
                  <a:srgbClr val="F6C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what is </a:t>
            </a:r>
            <a:r>
              <a:rPr kumimoji="0" lang="en-US" sz="2800" b="0" i="1" u="none" strike="noStrike" kern="0" cap="none" spc="0" normalizeH="0" noProof="0" dirty="0" smtClean="0">
                <a:ln>
                  <a:noFill/>
                </a:ln>
                <a:solidFill>
                  <a:srgbClr val="F6C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BRAIN TURGOR ?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rgbClr val="F6CD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381000" y="5486400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i="1" kern="0" dirty="0" smtClean="0">
                <a:solidFill>
                  <a:srgbClr val="F6C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In Negative pressure HCP the brain turgor is LOW due to loss of venous blood or extracellular fluid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rgbClr val="F6CD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3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190500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Prolonged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EVDs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subzero ICP restore the ability of the brain to find its previous form. Brain recoils to its previous state but this needs time. </a:t>
            </a:r>
          </a:p>
          <a:p>
            <a:pPr>
              <a:spcAft>
                <a:spcPts val="2400"/>
              </a:spcAft>
              <a:buNone/>
            </a:pPr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(find opening pressure, lower 2-4cm/d, identify vent shrinkage with CT, maintain the level for few days and then raise EVD till restoration of brain turgor)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2400"/>
              </a:spcAft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of the lost Venous blood comes back to brain and restores its brain turgor.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336207"/>
            <a:ext cx="7153504" cy="961161"/>
          </a:xfrm>
          <a:prstGeom prst="rect">
            <a:avLst/>
          </a:prstGeom>
        </p:spPr>
        <p:txBody>
          <a:bodyPr lIns="45720" rIns="45720">
            <a:normAutofit fontScale="8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RESTORING BRAIN TURGOR</a:t>
            </a:r>
            <a:endParaRPr lang="en-US" sz="4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336207"/>
            <a:ext cx="7153504" cy="961161"/>
          </a:xfrm>
          <a:prstGeom prst="rect">
            <a:avLst/>
          </a:prstGeom>
        </p:spPr>
        <p:txBody>
          <a:bodyPr lIns="45720" rIns="45720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ALGORITHM FOLLOWED</a:t>
            </a:r>
            <a:endParaRPr lang="en-US" sz="4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Neg Pres HC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6934200" cy="537612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336207"/>
            <a:ext cx="7153504" cy="961161"/>
          </a:xfrm>
          <a:prstGeom prst="rect">
            <a:avLst/>
          </a:prstGeom>
        </p:spPr>
        <p:txBody>
          <a:bodyPr lIns="45720" rIns="45720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OUTCOME</a:t>
            </a:r>
            <a:endParaRPr lang="en-US" sz="4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190500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ventriculoatrial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shunt set at 30mm H</a:t>
            </a:r>
            <a:r>
              <a:rPr lang="en-US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was placed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2400"/>
              </a:spcAft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patient recovered well with resolution of the symptoms of hydrocephalus and ventriculomegaly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336207"/>
            <a:ext cx="7153504" cy="961161"/>
          </a:xfrm>
          <a:prstGeom prst="rect">
            <a:avLst/>
          </a:prstGeom>
        </p:spPr>
        <p:txBody>
          <a:bodyPr lIns="45720" rIns="45720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Literature</a:t>
            </a:r>
            <a:endParaRPr lang="en-US" sz="4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1905000"/>
          </a:xfrm>
        </p:spPr>
        <p:txBody>
          <a:bodyPr/>
          <a:lstStyle/>
          <a:p>
            <a:pPr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Bannister. A report of eight patients with low pressure hydrocephalus treated by C.S.F. diversion with disappointing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results.</a:t>
            </a:r>
          </a:p>
          <a:p>
            <a:pPr>
              <a:spcAft>
                <a:spcPts val="0"/>
              </a:spcAft>
              <a:buNone/>
            </a:pP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Acta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neurochirurgica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(1972) vol. 27 (1) pp. 11-5</a:t>
            </a:r>
          </a:p>
          <a:p>
            <a:pPr>
              <a:spcAft>
                <a:spcPts val="0"/>
              </a:spcAft>
              <a:buNone/>
            </a:pPr>
            <a:endParaRPr lang="en-US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Clarke et al. Very low pressure hydrocephalus. Report of two cases.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 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Neurosurg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(2006) vol. 105 (3) pp. 475-8</a:t>
            </a:r>
            <a:endParaRPr lang="en-US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0"/>
              </a:spcAft>
              <a:buNone/>
            </a:pPr>
            <a:endParaRPr lang="en-US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Dias et al. Low-pressure shunt 'malfunction' following lumbar puncture in children with shunted obstructive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hydrocephalus.</a:t>
            </a:r>
            <a:endParaRPr lang="en-US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Pediatric neurosurgery (1999) vol. 30 (3) pp. 146-50</a:t>
            </a:r>
          </a:p>
          <a:p>
            <a:pPr>
              <a:spcAft>
                <a:spcPts val="0"/>
              </a:spcAft>
              <a:buNone/>
            </a:pPr>
            <a:endParaRPr lang="en-US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0"/>
              </a:spcAft>
              <a:buNone/>
            </a:pP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Lesniak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 Low pressure hydrocephalus and ventriculomegaly: hysteresis, non-linear dynamics, and the benefits of CSF diversion. </a:t>
            </a:r>
          </a:p>
          <a:p>
            <a:pPr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 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Neurosurg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(2002) vol. 16 (6) pp. 555-61</a:t>
            </a:r>
          </a:p>
          <a:p>
            <a:pPr>
              <a:spcAft>
                <a:spcPts val="0"/>
              </a:spcAft>
              <a:buNone/>
            </a:pPr>
            <a:endParaRPr lang="en-US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McCullough and Fox. Negative intracranial pressure hydrocephalus in adults with shunts and its relationship to the production of subdural hematoma.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 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Neurosurg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(1974) vol. 40 (3) pp. 372-5</a:t>
            </a:r>
          </a:p>
          <a:p>
            <a:pPr>
              <a:spcAft>
                <a:spcPts val="0"/>
              </a:spcAft>
              <a:buNone/>
            </a:pPr>
            <a:endParaRPr lang="en-US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0"/>
              </a:spcAft>
              <a:buNone/>
            </a:pP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Owler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 Low pressure hydrocephalus: issues of diagnosis and treatment in five cases.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 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Neurosurg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(2001) vol. 15 (4) pp. 353-9</a:t>
            </a:r>
          </a:p>
          <a:p>
            <a:pPr>
              <a:spcAft>
                <a:spcPts val="0"/>
              </a:spcAft>
              <a:buNone/>
            </a:pPr>
            <a:endParaRPr lang="en-US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Pang and 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Altschuler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Low-pressure hydrocephalic state and viscoelastic alterations in the brain.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Neurosurgery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(1994) vol. 35 (4) pp. 643-55; discussion 655-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336207"/>
            <a:ext cx="7153504" cy="961161"/>
          </a:xfrm>
          <a:prstGeom prst="rect">
            <a:avLst/>
          </a:prstGeom>
        </p:spPr>
        <p:txBody>
          <a:bodyPr lIns="45720" rIns="45720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Literature</a:t>
            </a:r>
            <a:endParaRPr lang="en-US" sz="4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1905000"/>
          </a:xfrm>
        </p:spPr>
        <p:txBody>
          <a:bodyPr/>
          <a:lstStyle/>
          <a:p>
            <a:pPr>
              <a:spcAft>
                <a:spcPts val="0"/>
              </a:spcAft>
              <a:buNone/>
            </a:pP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Rekate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 The importance of the cortical subarachnoid space in understanding hydrocephalus.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neurosurgery Pediatrics (2008) vol. 2 (1) pp. 1-11</a:t>
            </a:r>
          </a:p>
          <a:p>
            <a:pPr>
              <a:spcAft>
                <a:spcPts val="0"/>
              </a:spcAft>
              <a:buNone/>
            </a:pPr>
            <a:endParaRPr lang="en-US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0"/>
              </a:spcAft>
              <a:buNone/>
            </a:pP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Rekate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The definition and classification of hydrocephalus: a personal recommendation to stimulate debate.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 research (2008) vol. 5 pp. 2</a:t>
            </a:r>
          </a:p>
          <a:p>
            <a:pPr>
              <a:spcAft>
                <a:spcPts val="0"/>
              </a:spcAft>
              <a:buNone/>
            </a:pPr>
            <a:endParaRPr lang="en-US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0"/>
              </a:spcAft>
              <a:buNone/>
            </a:pP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Rekate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Brain turgor (Kb): intrinsic property of the brain to resist distortion.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Pediatric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neurosurgery (1992) vol. 18 (5-6) pp. 257-62</a:t>
            </a:r>
          </a:p>
          <a:p>
            <a:pPr>
              <a:spcAft>
                <a:spcPts val="0"/>
              </a:spcAft>
              <a:buNone/>
            </a:pPr>
            <a:endParaRPr lang="en-US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0"/>
              </a:spcAft>
              <a:buNone/>
            </a:pP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Singounas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 Observations on the pathogenesis of low pressure hydrocephalus. Analysis of 25 cases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Neurochirurgia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(1976) vol. 19 (1) pp. 22-5</a:t>
            </a:r>
          </a:p>
          <a:p>
            <a:pPr>
              <a:spcAft>
                <a:spcPts val="0"/>
              </a:spcAft>
              <a:buNone/>
            </a:pPr>
            <a:endParaRPr lang="en-US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0"/>
              </a:spcAft>
              <a:buNone/>
            </a:pP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Vassilyadi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 Negative-pressure hydrocephalus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 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Neurosurg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(1995) vol. 83 (3) pp. 486-90</a:t>
            </a:r>
            <a:endParaRPr lang="en-US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0410" y="296502"/>
            <a:ext cx="7153504" cy="961161"/>
          </a:xfrm>
          <a:prstGeom prst="rect">
            <a:avLst/>
          </a:prstGeom>
        </p:spPr>
        <p:txBody>
          <a:bodyPr lIns="45720" rIns="45720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Case presentation</a:t>
            </a:r>
            <a:endParaRPr lang="en-US" sz="4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r>
              <a:rPr lang="en-US" dirty="0" smtClean="0">
                <a:solidFill>
                  <a:srgbClr val="F6C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presented,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lethargic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dragging his left foot in the emergency room.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hydrocephalus were present.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dirty="0" smtClean="0">
                <a:solidFill>
                  <a:srgbClr val="F6C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clipped ruptured PICA aneurysm complicated by post-hemorrhagic hydrocephalus, meningitis and a CSF leak.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needed multiple shunts revisions that failed repeatedly in the past.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0410" y="296502"/>
            <a:ext cx="7153504" cy="961161"/>
          </a:xfrm>
          <a:prstGeom prst="rect">
            <a:avLst/>
          </a:prstGeom>
        </p:spPr>
        <p:txBody>
          <a:bodyPr lIns="45720" rIns="45720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Steps in Treatment</a:t>
            </a:r>
            <a:endParaRPr lang="en-US" sz="4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6C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ventriculomegaly demonstrated on CT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time and we thought that the patient had hydrocephalus due to a failed a shunt.</a:t>
            </a:r>
          </a:p>
          <a:p>
            <a:r>
              <a:rPr lang="en-US" dirty="0" smtClean="0">
                <a:solidFill>
                  <a:srgbClr val="F6C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SHUNT REVISION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 patient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NOT IMPROVE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F6C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???</a:t>
            </a:r>
            <a:endParaRPr lang="en-US" b="1" dirty="0">
              <a:solidFill>
                <a:srgbClr val="F6CD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igure 1 CT vents big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895600"/>
            <a:ext cx="2847041" cy="374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2971800"/>
            <a:ext cx="8305800" cy="961161"/>
          </a:xfrm>
          <a:prstGeom prst="rect">
            <a:avLst/>
          </a:prstGeom>
        </p:spPr>
        <p:txBody>
          <a:bodyPr lIns="45720" rIns="4572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000" b="1" cap="all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WHy</a:t>
            </a:r>
            <a:r>
              <a:rPr lang="en-US" sz="5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 this SHUNT FAILS ?</a:t>
            </a:r>
            <a:endParaRPr lang="en-US" sz="50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0410" y="296502"/>
            <a:ext cx="7153504" cy="961161"/>
          </a:xfrm>
          <a:prstGeom prst="rect">
            <a:avLst/>
          </a:prstGeom>
        </p:spPr>
        <p:txBody>
          <a:bodyPr lIns="45720" rIns="45720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GATHERED EVIDENCE</a:t>
            </a:r>
            <a:endParaRPr lang="en-US" sz="4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28999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proof of proximal or distal obstruction of the shunt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proof of mechanical shunt malfunction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 pressure measured at the ventricular level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Radionuclide studies and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iohexol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cisternogram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demonstrated a block between the ventricular level and subarachnoid space (SAS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3000" y="2239239"/>
            <a:ext cx="7696200" cy="961161"/>
          </a:xfrm>
          <a:prstGeom prst="rect">
            <a:avLst/>
          </a:prstGeom>
        </p:spPr>
        <p:txBody>
          <a:bodyPr lIns="45720" rIns="4572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IS this</a:t>
            </a:r>
            <a:r>
              <a:rPr lang="en-US" sz="5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5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negative </a:t>
            </a:r>
            <a:r>
              <a:rPr lang="en-US" sz="5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pressure hydrocephalus ?</a:t>
            </a:r>
            <a:endParaRPr lang="en-US" sz="50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36207"/>
            <a:ext cx="7153504" cy="961161"/>
          </a:xfrm>
          <a:prstGeom prst="rect">
            <a:avLst/>
          </a:prstGeom>
        </p:spPr>
        <p:txBody>
          <a:bodyPr lIns="45720" rIns="45720">
            <a:normAutofit fontScale="7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NEGATIVE pressure HYDROCEPHALUS</a:t>
            </a:r>
            <a:endParaRPr lang="en-US" sz="4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438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6C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Ventriculomegaly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Verified Negative pressure measurement with ICP probe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ventricular compartment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and symptoms of hydrocephalus</a:t>
            </a:r>
          </a:p>
        </p:txBody>
      </p:sp>
      <p:sp>
        <p:nvSpPr>
          <p:cNvPr id="10" name="Content Placeholder 8"/>
          <p:cNvSpPr txBox="1">
            <a:spLocks/>
          </p:cNvSpPr>
          <p:nvPr/>
        </p:nvSpPr>
        <p:spPr bwMode="auto">
          <a:xfrm>
            <a:off x="609600" y="4191000"/>
            <a:ext cx="822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solidFill>
                  <a:srgbClr val="F6C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THE USUAL CONTEXT: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Posthemorrhagic or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postinfection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hydrocephalus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Disconnection</a:t>
            </a:r>
            <a:r>
              <a:rPr lang="en-US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 between subarachnoid space (SAS) and ventricular compartment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Presence of </a:t>
            </a:r>
            <a:r>
              <a:rPr lang="en-US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a cerebrospinal (CSF) leak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Presence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of a </a:t>
            </a:r>
            <a:r>
              <a:rPr lang="en-US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failing shunt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36207"/>
            <a:ext cx="7153504" cy="961161"/>
          </a:xfrm>
          <a:prstGeom prst="rect">
            <a:avLst/>
          </a:prstGeom>
        </p:spPr>
        <p:txBody>
          <a:bodyPr lIns="45720" rIns="45720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SO WHAT’S WRONG?</a:t>
            </a:r>
            <a:endParaRPr lang="en-US" sz="4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dirty="0" smtClean="0">
                <a:solidFill>
                  <a:srgbClr val="F6C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the subarachnoid space lowering the pressure in this CSF compartment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dirty="0" smtClean="0">
                <a:solidFill>
                  <a:srgbClr val="F6C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BLOCKAGE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the connection between the ventricles and the subarachnoid space (remember hemorrhage in SAS and meningitis in patient’s PMH)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dirty="0" smtClean="0">
                <a:solidFill>
                  <a:srgbClr val="F6C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MODIFICATION of the brain’s ability to resist distortion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to applied forces (modified brain turgor)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dirty="0" smtClean="0">
                <a:solidFill>
                  <a:srgbClr val="F6C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GRADIENT in the transmantle pressure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(pressure at the brain surface) is created, the subarachnoid space acts as a VACUUM, the ventricles expand and the shunt is not working due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</a:t>
            </a:r>
            <a:r>
              <a:rPr lang="en-US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well below threshold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dirty="0" smtClean="0">
                <a:solidFill>
                  <a:srgbClr val="F6C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EQUILIBRIUM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established.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36207"/>
            <a:ext cx="7153504" cy="961161"/>
          </a:xfrm>
          <a:prstGeom prst="rect">
            <a:avLst/>
          </a:prstGeom>
        </p:spPr>
        <p:txBody>
          <a:bodyPr lIns="45720" rIns="45720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SO WHAT’S WRONG?</a:t>
            </a:r>
            <a:endParaRPr lang="en-US" sz="4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1743-8454-5-2-1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61804"/>
            <a:ext cx="5715000" cy="5619995"/>
          </a:xfrm>
          <a:prstGeom prst="rect">
            <a:avLst/>
          </a:prstGeom>
        </p:spPr>
      </p:pic>
      <p:pic>
        <p:nvPicPr>
          <p:cNvPr id="4" name="Picture 3" descr="Stop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1981200"/>
            <a:ext cx="993464" cy="990600"/>
          </a:xfrm>
          <a:prstGeom prst="rect">
            <a:avLst/>
          </a:prstGeom>
        </p:spPr>
      </p:pic>
      <p:pic>
        <p:nvPicPr>
          <p:cNvPr id="5" name="Picture 4" descr="067714-yellow-road-sign-icon-people-things-faucet2-sc5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574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6">
      <a:dk1>
        <a:srgbClr val="FFFFFF"/>
      </a:dk1>
      <a:lt1>
        <a:srgbClr val="FFFFFF"/>
      </a:lt1>
      <a:dk2>
        <a:srgbClr val="CCECFF"/>
      </a:dk2>
      <a:lt2>
        <a:srgbClr val="000000"/>
      </a:lt2>
      <a:accent1>
        <a:srgbClr val="BAE3E4"/>
      </a:accent1>
      <a:accent2>
        <a:srgbClr val="FF9900"/>
      </a:accent2>
      <a:accent3>
        <a:srgbClr val="FFFFFF"/>
      </a:accent3>
      <a:accent4>
        <a:srgbClr val="DADADA"/>
      </a:accent4>
      <a:accent5>
        <a:srgbClr val="D9EFEF"/>
      </a:accent5>
      <a:accent6>
        <a:srgbClr val="E78A00"/>
      </a:accent6>
      <a:hlink>
        <a:srgbClr val="FFCC00"/>
      </a:hlink>
      <a:folHlink>
        <a:srgbClr val="FFE989"/>
      </a:folHlink>
    </a:clrScheme>
    <a:fontScheme name="2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CCECFF"/>
        </a:dk2>
        <a:lt2>
          <a:srgbClr val="808080"/>
        </a:lt2>
        <a:accent1>
          <a:srgbClr val="BAE3E4"/>
        </a:accent1>
        <a:accent2>
          <a:srgbClr val="33CCFF"/>
        </a:accent2>
        <a:accent3>
          <a:srgbClr val="FFFFFF"/>
        </a:accent3>
        <a:accent4>
          <a:srgbClr val="DADADA"/>
        </a:accent4>
        <a:accent5>
          <a:srgbClr val="D9EFEF"/>
        </a:accent5>
        <a:accent6>
          <a:srgbClr val="2DB9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66"/>
        </a:dk2>
        <a:lt2>
          <a:srgbClr val="CCECFF"/>
        </a:lt2>
        <a:accent1>
          <a:srgbClr val="BAE3E4"/>
        </a:accent1>
        <a:accent2>
          <a:srgbClr val="FF9900"/>
        </a:accent2>
        <a:accent3>
          <a:srgbClr val="AAAAB8"/>
        </a:accent3>
        <a:accent4>
          <a:srgbClr val="DADADA"/>
        </a:accent4>
        <a:accent5>
          <a:srgbClr val="D9EFEF"/>
        </a:accent5>
        <a:accent6>
          <a:srgbClr val="E78A00"/>
        </a:accent6>
        <a:hlink>
          <a:srgbClr val="FFCC00"/>
        </a:hlink>
        <a:folHlink>
          <a:srgbClr val="FFE9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FFFFFF"/>
        </a:dk1>
        <a:lt1>
          <a:srgbClr val="FFFFFF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FFFF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FFFFFF"/>
        </a:dk1>
        <a:lt1>
          <a:srgbClr val="FFFFFF"/>
        </a:lt1>
        <a:dk2>
          <a:srgbClr val="CCECFF"/>
        </a:dk2>
        <a:lt2>
          <a:srgbClr val="000000"/>
        </a:lt2>
        <a:accent1>
          <a:srgbClr val="BAE3E4"/>
        </a:accent1>
        <a:accent2>
          <a:srgbClr val="FF9900"/>
        </a:accent2>
        <a:accent3>
          <a:srgbClr val="FFFFFF"/>
        </a:accent3>
        <a:accent4>
          <a:srgbClr val="DADADA"/>
        </a:accent4>
        <a:accent5>
          <a:srgbClr val="D9EFEF"/>
        </a:accent5>
        <a:accent6>
          <a:srgbClr val="E78A00"/>
        </a:accent6>
        <a:hlink>
          <a:srgbClr val="FFCC00"/>
        </a:hlink>
        <a:folHlink>
          <a:srgbClr val="FFE98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5787</TotalTime>
  <Words>1141</Words>
  <Application>Microsoft Macintosh PowerPoint</Application>
  <PresentationFormat>On-screen Show (4:3)</PresentationFormat>
  <Paragraphs>130</Paragraphs>
  <Slides>19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2_Default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BNI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mclarkson</dc:creator>
  <cp:lastModifiedBy>Aristotelis Filippidis</cp:lastModifiedBy>
  <cp:revision>119</cp:revision>
  <dcterms:created xsi:type="dcterms:W3CDTF">2010-07-26T14:21:26Z</dcterms:created>
  <dcterms:modified xsi:type="dcterms:W3CDTF">2010-07-26T17:48:21Z</dcterms:modified>
</cp:coreProperties>
</file>