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28"/>
  </p:notesMasterIdLst>
  <p:sldIdLst>
    <p:sldId id="256" r:id="rId2"/>
    <p:sldId id="257" r:id="rId3"/>
    <p:sldId id="258" r:id="rId4"/>
    <p:sldId id="259" r:id="rId5"/>
    <p:sldId id="260" r:id="rId6"/>
    <p:sldId id="261" r:id="rId7"/>
    <p:sldId id="262" r:id="rId8"/>
    <p:sldId id="288" r:id="rId9"/>
    <p:sldId id="289" r:id="rId10"/>
    <p:sldId id="263" r:id="rId11"/>
    <p:sldId id="290" r:id="rId12"/>
    <p:sldId id="280" r:id="rId13"/>
    <p:sldId id="264" r:id="rId14"/>
    <p:sldId id="265" r:id="rId15"/>
    <p:sldId id="266" r:id="rId16"/>
    <p:sldId id="269" r:id="rId17"/>
    <p:sldId id="267" r:id="rId18"/>
    <p:sldId id="281" r:id="rId19"/>
    <p:sldId id="285" r:id="rId20"/>
    <p:sldId id="291" r:id="rId21"/>
    <p:sldId id="292" r:id="rId22"/>
    <p:sldId id="293" r:id="rId23"/>
    <p:sldId id="294" r:id="rId24"/>
    <p:sldId id="295" r:id="rId25"/>
    <p:sldId id="296" r:id="rId26"/>
    <p:sldId id="297" r:id="rId27"/>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72344" autoAdjust="0"/>
  </p:normalViewPr>
  <p:slideViewPr>
    <p:cSldViewPr>
      <p:cViewPr varScale="1">
        <p:scale>
          <a:sx n="78" d="100"/>
          <a:sy n="78" d="100"/>
        </p:scale>
        <p:origin x="-924" y="-84"/>
      </p:cViewPr>
      <p:guideLst>
        <p:guide orient="horz" pos="2160"/>
        <p:guide pos="2880"/>
      </p:guideLst>
    </p:cSldViewPr>
  </p:slideViewPr>
  <p:outlineViewPr>
    <p:cViewPr>
      <p:scale>
        <a:sx n="33" d="100"/>
        <a:sy n="33" d="100"/>
      </p:scale>
      <p:origin x="0" y="1490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GB"/>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8F6FBC5A-605F-475A-8936-C111C8CAC2A5}"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071AB8-1924-4AAA-AFEF-6044ED0C78D4}" type="slidenum">
              <a:rPr lang="en-GB"/>
              <a:pPr/>
              <a:t>1</a:t>
            </a:fld>
            <a:endParaRPr lang="en-GB"/>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2BA5DF-5B15-47A5-AFD9-1D1081C1616D}" type="slidenum">
              <a:rPr lang="en-GB"/>
              <a:pPr/>
              <a:t>13</a:t>
            </a:fld>
            <a:endParaRPr lang="en-GB"/>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A2A8DE-AD66-4AE5-B81A-D35FED030311}" type="slidenum">
              <a:rPr lang="en-GB"/>
              <a:pPr/>
              <a:t>14</a:t>
            </a:fld>
            <a:endParaRPr lang="en-GB"/>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65DCC9-E7B8-4D33-8771-5EBF31A5D321}" type="slidenum">
              <a:rPr lang="en-GB"/>
              <a:pPr/>
              <a:t>15</a:t>
            </a:fld>
            <a:endParaRPr lang="en-GB"/>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1DE8A7-6AD3-4B0D-8B71-3290FAADE5A8}" type="slidenum">
              <a:rPr lang="en-GB"/>
              <a:pPr/>
              <a:t>16</a:t>
            </a:fld>
            <a:endParaRPr lang="en-GB"/>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B42B3A-D4A6-4705-A5BF-9B637BF4D4AD}" type="slidenum">
              <a:rPr lang="en-GB"/>
              <a:pPr/>
              <a:t>17</a:t>
            </a:fld>
            <a:endParaRPr lang="en-GB"/>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800CD2-666E-46A7-812D-335BBA19BB55}" type="slidenum">
              <a:rPr lang="en-GB"/>
              <a:pPr/>
              <a:t>18</a:t>
            </a:fld>
            <a:endParaRPr lang="en-GB"/>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A75A09-AE2F-4821-906F-0B595521BC7F}" type="slidenum">
              <a:rPr lang="en-GB"/>
              <a:pPr/>
              <a:t>19</a:t>
            </a:fld>
            <a:endParaRPr lang="en-GB"/>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53B3F-C2FD-49D8-ABEB-65F949EB7354}" type="slidenum">
              <a:rPr lang="en-GB"/>
              <a:pPr/>
              <a:t>2</a:t>
            </a:fld>
            <a:endParaRPr lang="en-GB"/>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2B6252-612F-4B65-A2FF-899C1E6BBF92}" type="slidenum">
              <a:rPr lang="en-GB"/>
              <a:pPr/>
              <a:t>3</a:t>
            </a:fld>
            <a:endParaRPr lang="en-GB"/>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DE4036-295C-4DE9-A791-9A3F978AC8AA}" type="slidenum">
              <a:rPr lang="en-GB"/>
              <a:pPr/>
              <a:t>4</a:t>
            </a:fld>
            <a:endParaRPr lang="en-GB"/>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CE400D-7EBB-476B-96AE-522B78C161F9}" type="slidenum">
              <a:rPr lang="en-GB"/>
              <a:pPr/>
              <a:t>5</a:t>
            </a:fld>
            <a:endParaRPr lang="en-GB"/>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3E4285-378E-4052-AD58-3DD711EF64C2}" type="slidenum">
              <a:rPr lang="en-GB"/>
              <a:pPr/>
              <a:t>6</a:t>
            </a:fld>
            <a:endParaRPr lang="en-GB"/>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4867D-642D-4351-B00E-52E703A076A8}" type="slidenum">
              <a:rPr lang="en-GB"/>
              <a:pPr/>
              <a:t>7</a:t>
            </a:fld>
            <a:endParaRPr lang="en-GB"/>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BF1BBF-7EA3-45BA-87B6-4B2190FC4F19}" type="slidenum">
              <a:rPr lang="en-GB"/>
              <a:pPr/>
              <a:t>10</a:t>
            </a:fld>
            <a:endParaRPr lang="en-GB"/>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95214B-2402-44ED-B162-8CED53F6CDC3}" type="slidenum">
              <a:rPr lang="en-GB"/>
              <a:pPr/>
              <a:t>12</a:t>
            </a:fld>
            <a:endParaRPr lang="en-GB"/>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endParaRPr lang="en-GB"/>
          </a:p>
        </p:txBody>
      </p:sp>
      <p:sp>
        <p:nvSpPr>
          <p:cNvPr id="2" name="Footer Placeholder 1"/>
          <p:cNvSpPr>
            <a:spLocks noGrp="1"/>
          </p:cNvSpPr>
          <p:nvPr>
            <p:ph type="ftr" sz="quarter" idx="11"/>
          </p:nvPr>
        </p:nvSpPr>
        <p:spPr/>
        <p:txBody>
          <a:bodyPr/>
          <a:lstStyle/>
          <a:p>
            <a:endParaRPr lang="en-GB"/>
          </a:p>
        </p:txBody>
      </p:sp>
      <p:sp>
        <p:nvSpPr>
          <p:cNvPr id="15" name="Slide Number Placeholder 14"/>
          <p:cNvSpPr>
            <a:spLocks noGrp="1"/>
          </p:cNvSpPr>
          <p:nvPr>
            <p:ph type="sldNum" sz="quarter" idx="12"/>
          </p:nvPr>
        </p:nvSpPr>
        <p:spPr>
          <a:xfrm>
            <a:off x="8229600" y="6473952"/>
            <a:ext cx="758952" cy="246888"/>
          </a:xfrm>
        </p:spPr>
        <p:txBody>
          <a:bodyPr/>
          <a:lstStyle/>
          <a:p>
            <a:fld id="{68F9568D-7E5A-4C52-B457-7A4C48E4FDE3}"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D28F55-23D2-4F83-A4DF-7C9DDF03DB6C}"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CA5BCC-B0F0-45A5-9C10-2F1A9DEDA0A9}"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30725"/>
          </a:xfrm>
        </p:spPr>
        <p:txBody>
          <a:bodyPr/>
          <a:lstStyle/>
          <a:p>
            <a:endParaRPr lang="en-GB"/>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en-GB"/>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GB"/>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345F33C7-B62B-4D32-A536-E9EC09D7BFD5}" type="slidenum">
              <a:rPr lang="en-GB"/>
              <a:pPr/>
              <a:t>‹#›</a:t>
            </a:fld>
            <a:endParaRPr lang="en-GB"/>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Obj">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half" idx="3"/>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457200" y="6248400"/>
            <a:ext cx="2133600" cy="457200"/>
          </a:xfrm>
        </p:spPr>
        <p:txBody>
          <a:bodyPr/>
          <a:lstStyle>
            <a:lvl1pPr>
              <a:defRPr/>
            </a:lvl1pPr>
          </a:lstStyle>
          <a:p>
            <a:endParaRPr lang="en-GB"/>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GB"/>
          </a:p>
        </p:txBody>
      </p:sp>
      <p:sp>
        <p:nvSpPr>
          <p:cNvPr id="8" name="Slide Number Placeholder 7"/>
          <p:cNvSpPr>
            <a:spLocks noGrp="1"/>
          </p:cNvSpPr>
          <p:nvPr>
            <p:ph type="sldNum" sz="quarter" idx="12"/>
          </p:nvPr>
        </p:nvSpPr>
        <p:spPr>
          <a:xfrm>
            <a:off x="6553200" y="6248400"/>
            <a:ext cx="2133600" cy="457200"/>
          </a:xfrm>
        </p:spPr>
        <p:txBody>
          <a:bodyPr/>
          <a:lstStyle>
            <a:lvl1pPr>
              <a:defRPr/>
            </a:lvl1pPr>
          </a:lstStyle>
          <a:p>
            <a:fld id="{73C14011-E488-41C0-A646-4FBD5EE65508}" type="slidenum">
              <a:rPr lang="en-GB"/>
              <a:pPr/>
              <a:t>‹#›</a:t>
            </a:fld>
            <a:endParaRPr lang="en-GB"/>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endParaRPr lang="en-GB"/>
          </a:p>
        </p:txBody>
      </p:sp>
      <p:sp>
        <p:nvSpPr>
          <p:cNvPr id="19" name="Footer Placeholder 18"/>
          <p:cNvSpPr>
            <a:spLocks noGrp="1"/>
          </p:cNvSpPr>
          <p:nvPr>
            <p:ph type="ftr" sz="quarter" idx="11"/>
          </p:nvPr>
        </p:nvSpPr>
        <p:spPr>
          <a:xfrm>
            <a:off x="3581400" y="76200"/>
            <a:ext cx="2895600" cy="288925"/>
          </a:xfrm>
        </p:spPr>
        <p:txBody>
          <a:bodyPr/>
          <a:lstStyle/>
          <a:p>
            <a:endParaRPr lang="en-GB"/>
          </a:p>
        </p:txBody>
      </p:sp>
      <p:sp>
        <p:nvSpPr>
          <p:cNvPr id="16" name="Slide Number Placeholder 15"/>
          <p:cNvSpPr>
            <a:spLocks noGrp="1"/>
          </p:cNvSpPr>
          <p:nvPr>
            <p:ph type="sldNum" sz="quarter" idx="12"/>
          </p:nvPr>
        </p:nvSpPr>
        <p:spPr>
          <a:xfrm>
            <a:off x="8229600" y="6473952"/>
            <a:ext cx="758952" cy="246888"/>
          </a:xfrm>
        </p:spPr>
        <p:txBody>
          <a:bodyPr/>
          <a:lstStyle/>
          <a:p>
            <a:fld id="{BACDAD62-AB3C-404E-B247-908FCA7B946C}"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endParaRPr lang="en-GB"/>
          </a:p>
        </p:txBody>
      </p:sp>
      <p:sp>
        <p:nvSpPr>
          <p:cNvPr id="11" name="Footer Placeholder 10"/>
          <p:cNvSpPr>
            <a:spLocks noGrp="1"/>
          </p:cNvSpPr>
          <p:nvPr>
            <p:ph type="ftr" sz="quarter" idx="11"/>
          </p:nvPr>
        </p:nvSpPr>
        <p:spPr/>
        <p:txBody>
          <a:bodyPr/>
          <a:lstStyle/>
          <a:p>
            <a:endParaRPr lang="en-GB"/>
          </a:p>
        </p:txBody>
      </p:sp>
      <p:sp>
        <p:nvSpPr>
          <p:cNvPr id="16" name="Slide Number Placeholder 15"/>
          <p:cNvSpPr>
            <a:spLocks noGrp="1"/>
          </p:cNvSpPr>
          <p:nvPr>
            <p:ph type="sldNum" sz="quarter" idx="12"/>
          </p:nvPr>
        </p:nvSpPr>
        <p:spPr/>
        <p:txBody>
          <a:bodyPr/>
          <a:lstStyle/>
          <a:p>
            <a:fld id="{84A38535-7F6A-4DA7-8F30-C4E4535EB1D4}" type="slidenum">
              <a:rPr lang="en-GB" smtClean="0"/>
              <a:pPr/>
              <a:t>‹#›</a:t>
            </a:fld>
            <a:endParaRPr lang="en-GB"/>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endParaRPr lang="en-GB"/>
          </a:p>
        </p:txBody>
      </p:sp>
      <p:sp>
        <p:nvSpPr>
          <p:cNvPr id="10" name="Footer Placeholder 9"/>
          <p:cNvSpPr>
            <a:spLocks noGrp="1"/>
          </p:cNvSpPr>
          <p:nvPr>
            <p:ph type="ftr" sz="quarter" idx="11"/>
          </p:nvPr>
        </p:nvSpPr>
        <p:spPr/>
        <p:txBody>
          <a:bodyPr/>
          <a:lstStyle/>
          <a:p>
            <a:endParaRPr lang="en-GB"/>
          </a:p>
        </p:txBody>
      </p:sp>
      <p:sp>
        <p:nvSpPr>
          <p:cNvPr id="31" name="Slide Number Placeholder 30"/>
          <p:cNvSpPr>
            <a:spLocks noGrp="1"/>
          </p:cNvSpPr>
          <p:nvPr>
            <p:ph type="sldNum" sz="quarter" idx="12"/>
          </p:nvPr>
        </p:nvSpPr>
        <p:spPr/>
        <p:txBody>
          <a:bodyPr/>
          <a:lstStyle/>
          <a:p>
            <a:fld id="{3BC9E248-E396-4EE6-B590-8FA2F37C8F2A}"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229600" y="6477000"/>
            <a:ext cx="762000" cy="246888"/>
          </a:xfrm>
        </p:spPr>
        <p:txBody>
          <a:bodyPr/>
          <a:lstStyle/>
          <a:p>
            <a:fld id="{DB7A11BC-A5EE-410F-9344-393983F3489E}" type="slidenum">
              <a:rPr lang="en-GB" smtClean="0"/>
              <a:pPr/>
              <a:t>‹#›</a:t>
            </a:fld>
            <a:endParaRPr lang="en-GB"/>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endParaRPr lang="en-GB"/>
          </a:p>
        </p:txBody>
      </p:sp>
      <p:sp>
        <p:nvSpPr>
          <p:cNvPr id="21" name="Footer Placeholder 20"/>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1AE830-403B-41D3-AF79-ED9A70CB6241}"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GB"/>
          </a:p>
        </p:txBody>
      </p:sp>
      <p:sp>
        <p:nvSpPr>
          <p:cNvPr id="24" name="Footer Placeholder 23"/>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74FE40-67F1-4B8E-8F60-2EB6D838CDE3}"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endParaRPr lang="en-GB"/>
          </a:p>
        </p:txBody>
      </p:sp>
      <p:sp>
        <p:nvSpPr>
          <p:cNvPr id="29" name="Footer Placeholder 28"/>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80B9C8-4422-4A74-9D29-7FDE5684F8C9}"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31" name="Slide Number Placeholder 30"/>
          <p:cNvSpPr>
            <a:spLocks noGrp="1"/>
          </p:cNvSpPr>
          <p:nvPr>
            <p:ph type="sldNum" sz="quarter" idx="12"/>
          </p:nvPr>
        </p:nvSpPr>
        <p:spPr/>
        <p:txBody>
          <a:bodyPr/>
          <a:lstStyle/>
          <a:p>
            <a:fld id="{6762436B-E9E5-4C27-A4E3-3EF1CE6B256A}" type="slidenum">
              <a:rPr lang="en-GB" smtClean="0"/>
              <a:pPr/>
              <a:t>‹#›</a:t>
            </a:fld>
            <a:endParaRPr lang="en-GB"/>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endParaRPr lang="en-GB"/>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GB"/>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AC81414-B79D-400B-A947-F6C9E7757AD6}" type="slidenum">
              <a:rPr lang="en-GB" smtClean="0"/>
              <a:pPr/>
              <a:t>‹#›</a:t>
            </a:fld>
            <a:endParaRPr lang="en-GB"/>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transition>
    <p:fade/>
  </p:transition>
  <p:timing>
    <p:tnLst>
      <p:par>
        <p:cTn id="1" dur="indefinite" restart="never" nodeType="tmRoot"/>
      </p:par>
    </p:tnLst>
  </p:timing>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www.ncbi.nlm.nih.gov/sites/entrez?Db=pubmed&amp;Cmd=Search&amp;Term=%22Cabrera-Mu%C3%B1oz%20E%22%5BAuthor%5D&amp;itool=EntrezSystem2.PEntrez.Pubmed.Pubmed_ResultsPanel.Pubmed_DiscoveryPanel.Pubmed_RVAbstractPlus" TargetMode="External"/><Relationship Id="rId13" Type="http://schemas.openxmlformats.org/officeDocument/2006/relationships/hyperlink" Target="http://www.ncbi.nlm.nih.gov/sites/entrez?Db=pubmed&amp;Cmd=Search&amp;Term=%22Cappabianca%20P%22%5BAuthor%5D&amp;itool=EntrezSystem2.PEntrez.Pubmed.Pubmed_ResultsPanel.Pubmed_DiscoveryPanel.Pubmed_RVAbstractPlus" TargetMode="External"/><Relationship Id="rId18" Type="http://schemas.openxmlformats.org/officeDocument/2006/relationships/hyperlink" Target="http://www.ncbi.nlm.nih.gov/sites/entrez?Db=pubmed&amp;Cmd=Search&amp;Term=%22Efird%20JT%22%5BAuthor%5D&amp;itool=EntrezSystem2.PEntrez.Pubmed.Pubmed_ResultsPanel.Pubmed_DiscoveryPanel.Pubmed_RVAbstractPlus" TargetMode="External"/><Relationship Id="rId3" Type="http://schemas.openxmlformats.org/officeDocument/2006/relationships/hyperlink" Target="http://www.ncbi.nlm.nih.gov/sites/entrez?Db=pubmed&amp;Cmd=Search&amp;Term=%22Guti%C3%A9rrez%20AA%22%5BAuthor%5D&amp;itool=EntrezSystem2.PEntrez.Pubmed.Pubmed_ResultsPanel.Pubmed_DiscoveryPanel.Pubmed_RVAbstractPlus" TargetMode="External"/><Relationship Id="rId21" Type="http://schemas.openxmlformats.org/officeDocument/2006/relationships/hyperlink" Target="http://www.ncbi.nlm.nih.gov/sites/entrez?Db=pubmed&amp;Cmd=Search&amp;Term=%22Winner%20U%22%5BAuthor%5D&amp;itool=EntrezSystem2.PEntrez.Pubmed.Pubmed_ResultsPanel.Pubmed_DiscoveryPanel.Pubmed_RVAbstractPlus" TargetMode="External"/><Relationship Id="rId7" Type="http://schemas.openxmlformats.org/officeDocument/2006/relationships/hyperlink" Target="http://www.ncbi.nlm.nih.gov/sites/entrez?Db=pubmed&amp;Cmd=Search&amp;Term=%22Gonz%C3%A1lez-Arenas%20A%22%5BAuthor%5D&amp;itool=EntrezSystem2.PEntrez.Pubmed.Pubmed_ResultsPanel.Pubmed_DiscoveryPanel.Pubmed_RVAbstractPlus" TargetMode="External"/><Relationship Id="rId12" Type="http://schemas.openxmlformats.org/officeDocument/2006/relationships/hyperlink" Target="http://www.ncbi.nlm.nih.gov/sites/entrez?Db=pubmed&amp;Cmd=Search&amp;Term=%22Esposito%20F%22%5BAuthor%5D&amp;itool=EntrezSystem2.PEntrez.Pubmed.Pubmed_ResultsPanel.Pubmed_DiscoveryPanel.Pubmed_RVAbstractPlus" TargetMode="External"/><Relationship Id="rId17" Type="http://schemas.openxmlformats.org/officeDocument/2006/relationships/hyperlink" Target="http://www.ncbi.nlm.nih.gov/sites/entrez?Db=pubmed&amp;Cmd=Search&amp;Term=%22Hsu%20DW%22%5BAuthor%5D&amp;itool=EntrezSystem2.PEntrez.Pubmed.Pubmed_ResultsPanel.Pubmed_DiscoveryPanel.Pubmed_RVAbstractPlus" TargetMode="External"/><Relationship Id="rId2" Type="http://schemas.openxmlformats.org/officeDocument/2006/relationships/hyperlink" Target="http://www.ncbi.nlm.nih.gov/sites/entrez?Db=pubmed&amp;Cmd=Search&amp;Term=%22Gonz%C3%A1lez-Ag%C3%BCero%20G%22%5BAuthor%5D&amp;itool=EntrezSystem2.PEntrez.Pubmed.Pubmed_ResultsPanel.Pubmed_DiscoveryPanel.Pubmed_RVAbstractPlus" TargetMode="External"/><Relationship Id="rId16" Type="http://schemas.openxmlformats.org/officeDocument/2006/relationships/hyperlink" Target="http://www.ncbi.nlm.nih.gov/sites/entrez?Db=pubmed&amp;Cmd=Search&amp;Term=%22de%20Divitiis%20E%22%5BAuthor%5D&amp;itool=EntrezSystem2.PEntrez.Pubmed.Pubmed_ResultsPanel.Pubmed_DiscoveryPanel.Pubmed_RVAbstractPlus" TargetMode="External"/><Relationship Id="rId20" Type="http://schemas.openxmlformats.org/officeDocument/2006/relationships/hyperlink" Target="http://www.ncbi.nlm.nih.gov/sites/entrez?Db=pubmed&amp;Cmd=Search&amp;Term=%22Overdiek%20A%22%5BAuthor%5D&amp;itool=EntrezSystem2.PEntrez.Pubmed.Pubmed_ResultsPanel.Pubmed_DiscoveryPanel.Pubmed_RVAbstractPlus" TargetMode="External"/><Relationship Id="rId1" Type="http://schemas.openxmlformats.org/officeDocument/2006/relationships/slideLayout" Target="../slideLayouts/slideLayout2.xml"/><Relationship Id="rId6" Type="http://schemas.openxmlformats.org/officeDocument/2006/relationships/hyperlink" Target="http://www.ncbi.nlm.nih.gov/sites/entrez?Db=pubmed&amp;Cmd=Search&amp;Term=%22Morales%20R%22%5BAuthor%5D&amp;itool=EntrezSystem2.PEntrez.Pubmed.Pubmed_ResultsPanel.Pubmed_DiscoveryPanel.Pubmed_RVAbstractPlus" TargetMode="External"/><Relationship Id="rId11" Type="http://schemas.openxmlformats.org/officeDocument/2006/relationships/hyperlink" Target="http://www.ncbi.nlm.nih.gov/sites/entrez?Db=pubmed&amp;Cmd=Search&amp;Term=%22De%20Caro%20Mdel%20B%22%5BAuthor%5D&amp;itool=EntrezSystem2.PEntrez.Pubmed.Pubmed_ResultsPanel.Pubmed_DiscoveryPanel.Pubmed_RVAbstractPlus" TargetMode="External"/><Relationship Id="rId5" Type="http://schemas.openxmlformats.org/officeDocument/2006/relationships/hyperlink" Target="http://www.ncbi.nlm.nih.gov/sites/entrez?Db=pubmed&amp;Cmd=Search&amp;Term=%22Solano%20JD%22%5BAuthor%5D&amp;itool=EntrezSystem2.PEntrez.Pubmed.Pubmed_ResultsPanel.Pubmed_DiscoveryPanel.Pubmed_RVAbstractPlus" TargetMode="External"/><Relationship Id="rId15" Type="http://schemas.openxmlformats.org/officeDocument/2006/relationships/hyperlink" Target="http://www.ncbi.nlm.nih.gov/sites/entrez?Db=pubmed&amp;Cmd=Search&amp;Term=%22Pettinato%20G%22%5BAuthor%5D&amp;itool=EntrezSystem2.PEntrez.Pubmed.Pubmed_ResultsPanel.Pubmed_DiscoveryPanel.Pubmed_RVAbstractPlus" TargetMode="External"/><Relationship Id="rId23" Type="http://schemas.openxmlformats.org/officeDocument/2006/relationships/hyperlink" Target="http://www.ncbi.nlm.nih.gov/sites/entrez?Db=pubmed&amp;Cmd=Search&amp;Term=%22Rosenbaum%20T%22%5BAuthor%5D&amp;itool=EntrezSystem2.PEntrez.Pubmed.Pubmed_ResultsPanel.Pubmed_DiscoveryPanel.Pubmed_RVAbstractPlus" TargetMode="External"/><Relationship Id="rId10" Type="http://schemas.openxmlformats.org/officeDocument/2006/relationships/hyperlink" Target="http://www.ncbi.nlm.nih.gov/sites/entrez?Db=pubmed&amp;Cmd=Search&amp;Term=%22Maiuri%20F%22%5BAuthor%5D&amp;itool=EntrezSystem2.PEntrez.Pubmed.Pubmed_ResultsPanel.Pubmed_DiscoveryPanel.Pubmed_RVAbstractPlus" TargetMode="External"/><Relationship Id="rId19" Type="http://schemas.openxmlformats.org/officeDocument/2006/relationships/hyperlink" Target="http://www.ncbi.nlm.nih.gov/sites/entrez?Db=pubmed&amp;Cmd=Search&amp;Term=%22Hedley-Whyte%20ET%22%5BAuthor%5D&amp;itool=EntrezSystem2.PEntrez.Pubmed.Pubmed_ResultsPanel.Pubmed_DiscoveryPanel.Pubmed_RVAbstractPlus" TargetMode="External"/><Relationship Id="rId4" Type="http://schemas.openxmlformats.org/officeDocument/2006/relationships/hyperlink" Target="http://www.ncbi.nlm.nih.gov/sites/entrez?Db=pubmed&amp;Cmd=Search&amp;Term=%22Gonz%C3%A1lez-Espinosa%20D%22%5BAuthor%5D&amp;itool=EntrezSystem2.PEntrez.Pubmed.Pubmed_ResultsPanel.Pubmed_DiscoveryPanel.Pubmed_RVAbstractPlus" TargetMode="External"/><Relationship Id="rId9" Type="http://schemas.openxmlformats.org/officeDocument/2006/relationships/hyperlink" Target="http://www.ncbi.nlm.nih.gov/sites/entrez?Db=pubmed&amp;Cmd=Search&amp;Term=%22Camacho-Arroyo%20I%22%5BAuthor%5D&amp;itool=EntrezSystem2.PEntrez.Pubmed.Pubmed_ResultsPanel.Pubmed_DiscoveryPanel.Pubmed_RVAbstractPlus" TargetMode="External"/><Relationship Id="rId14" Type="http://schemas.openxmlformats.org/officeDocument/2006/relationships/hyperlink" Target="http://www.ncbi.nlm.nih.gov/sites/entrez?Db=pubmed&amp;Cmd=Search&amp;Term=%22Strazzullo%20V%22%5BAuthor%5D&amp;itool=EntrezSystem2.PEntrez.Pubmed.Pubmed_ResultsPanel.Pubmed_DiscoveryPanel.Pubmed_RVAbstractPlus" TargetMode="External"/><Relationship Id="rId22" Type="http://schemas.openxmlformats.org/officeDocument/2006/relationships/hyperlink" Target="http://www.ncbi.nlm.nih.gov/sites/entrez?Db=pubmed&amp;Cmd=Search&amp;Term=%22Mayatepek%20E%22%5BAuthor%5D&amp;itool=EntrezSystem2.PEntrez.Pubmed.Pubmed_ResultsPanel.Pubmed_DiscoveryPanel.Pubmed_RVAbstractPlus"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ncbi.nlm.nih.gov/sites/entrez?Db=pubmed&amp;Cmd=Search&amp;Term=%22Clark%20PL%22%5BAuthor%5D&amp;itool=EntrezSystem2.PEntrez.Pubmed.Pubmed_ResultsPanel.Pubmed_DiscoveryPanel.Pubmed_RVAbstractPlus" TargetMode="External"/><Relationship Id="rId13" Type="http://schemas.openxmlformats.org/officeDocument/2006/relationships/hyperlink" Target="http://www.ncbi.nlm.nih.gov/sites/entrez?Db=pubmed&amp;Cmd=Search&amp;Term=%22Harris%20OA%22%5BAuthor%5D&amp;itool=EntrezSystem2.PEntrez.Pubmed.Pubmed_ResultsPanel.Pubmed_DiscoveryPanel.Pubmed_RVAbstractPlus" TargetMode="External"/><Relationship Id="rId18" Type="http://schemas.openxmlformats.org/officeDocument/2006/relationships/hyperlink" Target="http://www.ncbi.nlm.nih.gov/sites/entrez?Db=pubmed&amp;Cmd=Search&amp;Term=%22Gordon%20AB%22%5BAuthor%5D&amp;itool=EntrezSystem2.PEntrez.Pubmed.Pubmed_ResultsPanel.Pubmed_DiscoveryPanel.Pubmed_RVAbstractPlus" TargetMode="External"/><Relationship Id="rId26" Type="http://schemas.openxmlformats.org/officeDocument/2006/relationships/hyperlink" Target="http://www.ncbi.nlm.nih.gov/sites/entrez?Db=pubmed&amp;Cmd=Search&amp;Term=%22Ling%20GS%22%5BAuthor%5D&amp;itool=EntrezSystem2.PEntrez.Pubmed.Pubmed_ResultsPanel.Pubmed_DiscoveryPanel.Pubmed_RVAbstractPlus" TargetMode="External"/><Relationship Id="rId3" Type="http://schemas.openxmlformats.org/officeDocument/2006/relationships/hyperlink" Target="http://www.ncbi.nlm.nih.gov/sites/entrez?Db=pubmed&amp;Cmd=Search&amp;Term=%22Mautner%20VF%22%5BAuthor%5D&amp;itool=EntrezSystem2.PEntrez.Pubmed.Pubmed_ResultsPanel.Pubmed_DiscoveryPanel.Pubmed_RVAbstractPlus" TargetMode="External"/><Relationship Id="rId21" Type="http://schemas.openxmlformats.org/officeDocument/2006/relationships/hyperlink" Target="http://www.ncbi.nlm.nih.gov/sites/entrez?Db=pubmed&amp;Cmd=Search&amp;Term=%22Hoffman%20SW%22%5BAuthor%5D&amp;itool=EntrezSystem2.PEntrez.Pubmed.Pubmed_ResultsPanel.Pubmed_DiscoveryPanel.Pubmed_RVAbstractPlus" TargetMode="External"/><Relationship Id="rId7" Type="http://schemas.openxmlformats.org/officeDocument/2006/relationships/hyperlink" Target="http://www.ncbi.nlm.nih.gov/sites/entrez?Db=pubmed&amp;Cmd=Search&amp;Term=%22Hertzberg%20VS%22%5BAuthor%5D&amp;itool=EntrezSystem2.PEntrez.Pubmed.Pubmed_ResultsPanel.Pubmed_DiscoveryPanel.Pubmed_RVAbstractPlus" TargetMode="External"/><Relationship Id="rId12" Type="http://schemas.openxmlformats.org/officeDocument/2006/relationships/hyperlink" Target="http://www.ncbi.nlm.nih.gov/sites/entrez?Db=pubmed&amp;Cmd=Search&amp;Term=%22Dent%20LL%22%5BAuthor%5D&amp;itool=EntrezSystem2.PEntrez.Pubmed.Pubmed_ResultsPanel.Pubmed_DiscoveryPanel.Pubmed_RVAbstractPlus" TargetMode="External"/><Relationship Id="rId17" Type="http://schemas.openxmlformats.org/officeDocument/2006/relationships/hyperlink" Target="http://www.ncbi.nlm.nih.gov/sites/entrez?Db=pubmed&amp;Cmd=Search&amp;Term=%22Denson%20DD%22%5BAuthor%5D&amp;itool=EntrezSystem2.PEntrez.Pubmed.Pubmed_ResultsPanel.Pubmed_DiscoveryPanel.Pubmed_RVAbstractPlus" TargetMode="External"/><Relationship Id="rId25" Type="http://schemas.openxmlformats.org/officeDocument/2006/relationships/hyperlink" Target="http://www.ncbi.nlm.nih.gov/sites/entrez?Db=pubmed&amp;Cmd=Search&amp;Term=%22Lee%20E%22%5BAuthor%5D&amp;itool=EntrezSystem2.PEntrez.Pubmed.Pubmed_ResultsPanel.Pubmed_DiscoveryPanel.Pubmed_RVAbstractPlus" TargetMode="External"/><Relationship Id="rId2" Type="http://schemas.openxmlformats.org/officeDocument/2006/relationships/hyperlink" Target="http://www.ncbi.nlm.nih.gov/sites/entrez?Db=pubmed&amp;Cmd=Search&amp;Term=%22Lammert%20M%22%5BAuthor%5D&amp;itool=EntrezSystem2.PEntrez.Pubmed.Pubmed_ResultsPanel.Pubmed_DiscoveryPanel.Pubmed_RVAbstractPlus" TargetMode="External"/><Relationship Id="rId16" Type="http://schemas.openxmlformats.org/officeDocument/2006/relationships/hyperlink" Target="http://www.ncbi.nlm.nih.gov/sites/entrez?Db=pubmed&amp;Cmd=Search&amp;Term=%22Patel%20MM%22%5BAuthor%5D&amp;itool=EntrezSystem2.PEntrez.Pubmed.Pubmed_ResultsPanel.Pubmed_DiscoveryPanel.Pubmed_RVAbstractPlus" TargetMode="External"/><Relationship Id="rId20" Type="http://schemas.openxmlformats.org/officeDocument/2006/relationships/hyperlink" Target="http://www.ncbi.nlm.nih.gov/sites/entrez?Db=pubmed&amp;Cmd=Search&amp;Term=%22Gupta%20S%22%5BAuthor%5D&amp;itool=EntrezSystem2.PEntrez.Pubmed.Pubmed_ResultsPanel.Pubmed_DiscoveryPanel.Pubmed_RVAbstractPlus" TargetMode="External"/><Relationship Id="rId29" Type="http://schemas.openxmlformats.org/officeDocument/2006/relationships/hyperlink" Target="http://www.ncbi.nlm.nih.gov/sites/entrez?Db=pubmed&amp;Cmd=Search&amp;Term=%22Cernak%20I%22%5BAuthor%5D&amp;itool=EntrezSystem2.PEntrez.Pubmed.Pubmed_ResultsPanel.Pubmed_DiscoveryPanel.Pubmed_RVAbstractPlus" TargetMode="External"/><Relationship Id="rId1" Type="http://schemas.openxmlformats.org/officeDocument/2006/relationships/slideLayout" Target="../slideLayouts/slideLayout2.xml"/><Relationship Id="rId6" Type="http://schemas.openxmlformats.org/officeDocument/2006/relationships/hyperlink" Target="http://www.ncbi.nlm.nih.gov/sites/entrez?Db=pubmed&amp;Cmd=Search&amp;Term=%22Kellermann%20AL%22%5BAuthor%5D&amp;itool=EntrezSystem2.PEntrez.Pubmed.Pubmed_ResultsPanel.Pubmed_DiscoveryPanel.Pubmed_RVAbstractPlus" TargetMode="External"/><Relationship Id="rId11" Type="http://schemas.openxmlformats.org/officeDocument/2006/relationships/hyperlink" Target="http://www.ncbi.nlm.nih.gov/sites/entrez?Db=pubmed&amp;Cmd=Search&amp;Term=%22Salomone%20JP%22%5BAuthor%5D&amp;itool=EntrezSystem2.PEntrez.Pubmed.Pubmed_ResultsPanel.Pubmed_DiscoveryPanel.Pubmed_RVAbstractPlus" TargetMode="External"/><Relationship Id="rId24" Type="http://schemas.openxmlformats.org/officeDocument/2006/relationships/hyperlink" Target="http://www.ncbi.nlm.nih.gov/sites/entrez?Db=pubmed&amp;Cmd=Search&amp;Term=%22Liu%20J%22%5BAuthor%5D&amp;itool=EntrezSystem2.PEntrez.Pubmed.Pubmed_ResultsPanel.Pubmed_DiscoveryPanel.Pubmed_RVAbstractPlus" TargetMode="External"/><Relationship Id="rId32" Type="http://schemas.openxmlformats.org/officeDocument/2006/relationships/hyperlink" Target="http://www.ncbi.nlm.nih.gov/sites/entrez?Db=pubmed&amp;Cmd=Search&amp;Term=%22Tsutsui%20K%22%5BAuthor%5D&amp;itool=EntrezSystem2.PEntrez.Pubmed.Pubmed_ResultsPanel.Pubmed_DiscoveryPanel.Pubmed_RVAbstractPlus" TargetMode="External"/><Relationship Id="rId5" Type="http://schemas.openxmlformats.org/officeDocument/2006/relationships/hyperlink" Target="http://www.ncbi.nlm.nih.gov/sites/entrez?Db=pubmed&amp;Cmd=Search&amp;Term=%22Wright%20DW%22%5BAuthor%5D&amp;itool=EntrezSystem2.PEntrez.Pubmed.Pubmed_ResultsPanel.Pubmed_DiscoveryPanel.Pubmed_RVAbstractPlus" TargetMode="External"/><Relationship Id="rId15" Type="http://schemas.openxmlformats.org/officeDocument/2006/relationships/hyperlink" Target="http://www.ncbi.nlm.nih.gov/sites/entrez?Db=pubmed&amp;Cmd=Search&amp;Term=%22Lowery%20DW%22%5BAuthor%5D&amp;itool=EntrezSystem2.PEntrez.Pubmed.Pubmed_ResultsPanel.Pubmed_DiscoveryPanel.Pubmed_RVAbstractPlus" TargetMode="External"/><Relationship Id="rId23" Type="http://schemas.openxmlformats.org/officeDocument/2006/relationships/hyperlink" Target="http://www.ncbi.nlm.nih.gov/sites/entrez?Db=pubmed&amp;Cmd=Search&amp;Term=%22Yao%20XL%22%5BAuthor%5D&amp;itool=EntrezSystem2.PEntrez.Pubmed.Pubmed_ResultsPanel.Pubmed_DiscoveryPanel.Pubmed_RVAbstractPlus" TargetMode="External"/><Relationship Id="rId28" Type="http://schemas.openxmlformats.org/officeDocument/2006/relationships/hyperlink" Target="http://www.ncbi.nlm.nih.gov/sites/entrez?Db=pubmed&amp;Cmd=Search&amp;Term=%22O'Connor%20CA%22%5BAuthor%5D&amp;itool=EntrezSystem2.PEntrez.Pubmed.Pubmed_ResultsPanel.Pubmed_DiscoveryPanel.Pubmed_RVAbstractPlus" TargetMode="External"/><Relationship Id="rId10" Type="http://schemas.openxmlformats.org/officeDocument/2006/relationships/hyperlink" Target="http://www.ncbi.nlm.nih.gov/sites/entrez?Db=pubmed&amp;Cmd=Search&amp;Term=%22Goldstein%20FC%22%5BAuthor%5D&amp;itool=EntrezSystem2.PEntrez.Pubmed.Pubmed_ResultsPanel.Pubmed_DiscoveryPanel.Pubmed_RVAbstractPlus" TargetMode="External"/><Relationship Id="rId19" Type="http://schemas.openxmlformats.org/officeDocument/2006/relationships/hyperlink" Target="http://www.ncbi.nlm.nih.gov/sites/entrez?Db=pubmed&amp;Cmd=Search&amp;Term=%22Wald%20MM%22%5BAuthor%5D&amp;itool=EntrezSystem2.PEntrez.Pubmed.Pubmed_ResultsPanel.Pubmed_DiscoveryPanel.Pubmed_RVAbstractPlus" TargetMode="External"/><Relationship Id="rId31" Type="http://schemas.openxmlformats.org/officeDocument/2006/relationships/hyperlink" Target="http://www.ncbi.nlm.nih.gov/sites/entrez?Db=pubmed&amp;Cmd=Search&amp;Term=%22Vink%20R%22%5BAuthor%5D&amp;itool=EntrezSystem2.PEntrez.Pubmed.Pubmed_ResultsPanel.Pubmed_DiscoveryPanel.Pubmed_RVAbstractPlus" TargetMode="External"/><Relationship Id="rId4" Type="http://schemas.openxmlformats.org/officeDocument/2006/relationships/hyperlink" Target="http://www.ncbi.nlm.nih.gov/sites/entrez?Db=pubmed&amp;Cmd=Search&amp;Term=%22Kluwe%20L%22%5BAuthor%5D&amp;itool=EntrezSystem2.PEntrez.Pubmed.Pubmed_ResultsPanel.Pubmed_DiscoveryPanel.Pubmed_RVAbstractPlus" TargetMode="External"/><Relationship Id="rId9" Type="http://schemas.openxmlformats.org/officeDocument/2006/relationships/hyperlink" Target="http://www.ncbi.nlm.nih.gov/sites/entrez?Db=pubmed&amp;Cmd=Search&amp;Term=%22Frankel%20M%22%5BAuthor%5D&amp;itool=EntrezSystem2.PEntrez.Pubmed.Pubmed_ResultsPanel.Pubmed_DiscoveryPanel.Pubmed_RVAbstractPlus" TargetMode="External"/><Relationship Id="rId14" Type="http://schemas.openxmlformats.org/officeDocument/2006/relationships/hyperlink" Target="http://www.ncbi.nlm.nih.gov/sites/entrez?Db=pubmed&amp;Cmd=Search&amp;Term=%22Ander%20DS%22%5BAuthor%5D&amp;itool=EntrezSystem2.PEntrez.Pubmed.Pubmed_ResultsPanel.Pubmed_DiscoveryPanel.Pubmed_RVAbstractPlus" TargetMode="External"/><Relationship Id="rId22" Type="http://schemas.openxmlformats.org/officeDocument/2006/relationships/hyperlink" Target="http://www.ncbi.nlm.nih.gov/sites/entrez?Db=pubmed&amp;Cmd=Search&amp;Term=%22Stein%20DG%22%5BAuthor%5D&amp;itool=EntrezSystem2.PEntrez.Pubmed.Pubmed_ResultsPanel.Pubmed_DiscoveryPanel.Pubmed_RVAbstractPlus" TargetMode="External"/><Relationship Id="rId27" Type="http://schemas.openxmlformats.org/officeDocument/2006/relationships/hyperlink" Target="http://www.ncbi.nlm.nih.gov/sites/entrez?Db=pubmed&amp;Cmd=Search&amp;Term=%22McCabe%20JT%22%5BAuthor%5D&amp;itool=EntrezSystem2.PEntrez.Pubmed.Pubmed_ResultsPanel.Pubmed_DiscoveryPanel.Pubmed_RVAbstractPlus" TargetMode="External"/><Relationship Id="rId30" Type="http://schemas.openxmlformats.org/officeDocument/2006/relationships/hyperlink" Target="http://www.ncbi.nlm.nih.gov/sites/entrez?Db=pubmed&amp;Cmd=Search&amp;Term=%22Johnson%20F%22%5BAuthor%5D&amp;itool=EntrezSystem2.PEntrez.Pubmed.Pubmed_ResultsPanel.Pubmed_DiscoveryPanel.Pubmed_RVAbstractPlus"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www.ncbi.nlm.nih.gov/sites/entrez?Db=pubmed&amp;Cmd=Search&amp;Term=%22Quadros%20PS%22%5BAuthor%5D&amp;itool=EntrezSystem2.PEntrez.Pubmed.Pubmed_ResultsPanel.Pubmed_DiscoveryPanel.Pubmed_RVAbstractPlus" TargetMode="External"/><Relationship Id="rId13" Type="http://schemas.openxmlformats.org/officeDocument/2006/relationships/hyperlink" Target="http://www.ncbi.nlm.nih.gov/sites/entrez?Db=pubmed&amp;Cmd=Search&amp;Term=%22Ondarza%20R%22%5BAuthor%5D&amp;itool=EntrezSystem2.PEntrez.Pubmed.Pubmed_ResultsPanel.Pubmed_DiscoveryPanel.Pubmed_RVAbstractPlus" TargetMode="External"/><Relationship Id="rId18" Type="http://schemas.openxmlformats.org/officeDocument/2006/relationships/hyperlink" Target="http://www.ncbi.nlm.nih.gov/sites/entrez?Db=pubmed&amp;Cmd=Search&amp;Term=%22Mariak%20Z%22%5BAuthor%5D&amp;itool=EntrezSystem2.PEntrez.Pubmed.Pubmed_ResultsPanel.Pubmed_DiscoveryPanel.Pubmed_RVAbstractPlus" TargetMode="External"/><Relationship Id="rId26" Type="http://schemas.openxmlformats.org/officeDocument/2006/relationships/hyperlink" Target="http://www.ncbi.nlm.nih.gov/sites/entrez?Db=pubmed&amp;Cmd=Search&amp;Term=%22Claus%20EB%22%5BAuthor%5D&amp;itool=EntrezSystem2.PEntrez.Pubmed.Pubmed_ResultsPanel.Pubmed_DiscoveryPanel.Pubmed_RVAbstractPlus" TargetMode="External"/><Relationship Id="rId3" Type="http://schemas.openxmlformats.org/officeDocument/2006/relationships/hyperlink" Target="http://www.ncbi.nlm.nih.gov/sites/entrez?Db=pubmed&amp;Cmd=Search&amp;Term=%22Constantin%20D%22%5BAuthor%5D&amp;itool=EntrezSystem2.PEntrez.Pubmed.Pubmed_ResultsPanel.Pubmed_DiscoveryPanel.Pubmed_RVAbstractPlus" TargetMode="External"/><Relationship Id="rId21" Type="http://schemas.openxmlformats.org/officeDocument/2006/relationships/hyperlink" Target="http://www.ncbi.nlm.nih.gov/sites/entrez?Db=pubmed&amp;Cmd=Search&amp;Term=%22Koziorowski%20M%22%5BAuthor%5D&amp;itool=EntrezSystem2.PEntrez.Pubmed.Pubmed_ResultsPanel.Pubmed_DiscoveryPanel.Pubmed_RVAbstractPlus" TargetMode="External"/><Relationship Id="rId34" Type="http://schemas.openxmlformats.org/officeDocument/2006/relationships/hyperlink" Target="http://www.ncbi.nlm.nih.gov/sites/entrez?Db=pubmed&amp;Cmd=Search&amp;Term=%22Donker%20GH%22%5BAuthor%5D&amp;itool=EntrezSystem2.PEntrez.Pubmed.Pubmed_ResultsPanel.Pubmed_DiscoveryPanel.Pubmed_RVAbstractPlus" TargetMode="External"/><Relationship Id="rId7" Type="http://schemas.openxmlformats.org/officeDocument/2006/relationships/hyperlink" Target="http://www.ncbi.nlm.nih.gov/sites/entrez?Db=pubmed&amp;Cmd=Search&amp;Term=%22Murphy%20S%22%5BAuthor%5D&amp;itool=EntrezSystem2.PEntrez.Pubmed.Pubmed_ResultsPanel.Pubmed_DiscoveryPanel.Pubmed_RVAbstractPlus" TargetMode="External"/><Relationship Id="rId12" Type="http://schemas.openxmlformats.org/officeDocument/2006/relationships/hyperlink" Target="http://www.ncbi.nlm.nih.gov/sites/entrez?Db=pubmed&amp;Cmd=Search&amp;Term=%22Gonz%C3%A1lez-Ag%C3%BCero%20G%22%5BAuthor%5D&amp;itool=EntrezSystem2.PEntrez.Pubmed.Pubmed_ResultsPanel.Pubmed_DiscoveryPanel.Pubmed_RVAbstractPlus" TargetMode="External"/><Relationship Id="rId17" Type="http://schemas.openxmlformats.org/officeDocument/2006/relationships/hyperlink" Target="http://www.ncbi.nlm.nih.gov/sites/entrez?Db=pubmed&amp;Cmd=Search&amp;Term=%22Och%20W%22%5BAuthor%5D&amp;itool=EntrezSystem2.PEntrez.Pubmed.Pubmed_ResultsPanel.Pubmed_DiscoveryPanel.Pubmed_RVAbstractPlus" TargetMode="External"/><Relationship Id="rId25" Type="http://schemas.openxmlformats.org/officeDocument/2006/relationships/hyperlink" Target="http://www.ncbi.nlm.nih.gov/sites/entrez?Db=pubmed&amp;Cmd=Search&amp;Term=%22Husain%20M%22%5BAuthor%5D&amp;itool=EntrezSystem2.PEntrez.Pubmed.Pubmed_ResultsPanel.Pubmed_DiscoveryPanel.Pubmed_RVAbstractPlus" TargetMode="External"/><Relationship Id="rId33" Type="http://schemas.openxmlformats.org/officeDocument/2006/relationships/hyperlink" Target="http://www.ncbi.nlm.nih.gov/sites/entrez?Db=pubmed&amp;Cmd=Search&amp;Term=%22Jacobs%20HM%22%5BAuthor%5D&amp;itool=EntrezSystem2.PEntrez.Pubmed.Pubmed_ResultsPanel.Pubmed_DiscoveryPanel.Pubmed_RVAbstractPlus" TargetMode="External"/><Relationship Id="rId2" Type="http://schemas.openxmlformats.org/officeDocument/2006/relationships/hyperlink" Target="http://www.ncbi.nlm.nih.gov/sites/entrez?Db=pubmed&amp;Cmd=Search&amp;Term=%22Jones%20NC%22%5BAuthor%5D&amp;itool=EntrezSystem2.PEntrez.Pubmed.Pubmed_ResultsPanel.Pubmed_DiscoveryPanel.Pubmed_RVAbstractPlus" TargetMode="External"/><Relationship Id="rId16" Type="http://schemas.openxmlformats.org/officeDocument/2006/relationships/hyperlink" Target="http://www.ncbi.nlm.nih.gov/sites/entrez?Db=pubmed&amp;Cmd=Search&amp;Term=%22Camacho-Arroyo%20I%22%5BAuthor%5D&amp;itool=EntrezSystem2.PEntrez.Pubmed.Pubmed_ResultsPanel.Pubmed_DiscoveryPanel.Pubmed_RVAbstractPlus" TargetMode="External"/><Relationship Id="rId20" Type="http://schemas.openxmlformats.org/officeDocument/2006/relationships/hyperlink" Target="http://www.ncbi.nlm.nih.gov/sites/entrez?Db=pubmed&amp;Cmd=Search&amp;Term=%22Sm%C3%B3%C5%82ka%20M%22%5BAuthor%5D&amp;itool=EntrezSystem2.PEntrez.Pubmed.Pubmed_ResultsPanel.Pubmed_DiscoveryPanel.Pubmed_RVAbstractPlus" TargetMode="External"/><Relationship Id="rId29" Type="http://schemas.openxmlformats.org/officeDocument/2006/relationships/hyperlink" Target="http://www.ncbi.nlm.nih.gov/sites/entrez?Db=pubmed&amp;Cmd=Search&amp;Term=%22Chan%20J%22%5BAuthor%5D&amp;itool=EntrezSystem2.PEntrez.Pubmed.Pubmed_ResultsPanel.Pubmed_DiscoveryPanel.Pubmed_RVAbstractPlus" TargetMode="External"/><Relationship Id="rId1" Type="http://schemas.openxmlformats.org/officeDocument/2006/relationships/slideLayout" Target="../slideLayouts/slideLayout2.xml"/><Relationship Id="rId6" Type="http://schemas.openxmlformats.org/officeDocument/2006/relationships/hyperlink" Target="http://www.ncbi.nlm.nih.gov/sites/entrez?Db=pubmed&amp;Cmd=Search&amp;Term=%22Marsden%20CA%22%5BAuthor%5D&amp;itool=EntrezSystem2.PEntrez.Pubmed.Pubmed_ResultsPanel.Pubmed_DiscoveryPanel.Pubmed_RVAbstractPlus" TargetMode="External"/><Relationship Id="rId11" Type="http://schemas.openxmlformats.org/officeDocument/2006/relationships/hyperlink" Target="http://www.ncbi.nlm.nih.gov/sites/entrez?Db=pubmed&amp;Cmd=Search&amp;Term=%22Wagner%20CK%22%5BAuthor%5D&amp;itool=EntrezSystem2.PEntrez.Pubmed.Pubmed_ResultsPanel.Pubmed_DiscoveryPanel.Pubmed_RVAbstractPlus" TargetMode="External"/><Relationship Id="rId24" Type="http://schemas.openxmlformats.org/officeDocument/2006/relationships/hyperlink" Target="http://www.ncbi.nlm.nih.gov/sites/entrez?Db=pubmed&amp;Cmd=Search&amp;Term=%22Sawyer%20J%22%5BAuthor%5D&amp;itool=EntrezSystem2.PEntrez.Pubmed.Pubmed_ResultsPanel.Pubmed_DiscoveryPanel.Pubmed_RVAbstractPlus" TargetMode="External"/><Relationship Id="rId32" Type="http://schemas.openxmlformats.org/officeDocument/2006/relationships/hyperlink" Target="http://www.ncbi.nlm.nih.gov/sites/entrez?Db=pubmed&amp;Cmd=Search&amp;Term=%22Sprong%20M%22%5BAuthor%5D&amp;itool=EntrezSystem2.PEntrez.Pubmed.Pubmed_ResultsPanel.Pubmed_DiscoveryPanel.Pubmed_RVAbstractPlus" TargetMode="External"/><Relationship Id="rId37" Type="http://schemas.openxmlformats.org/officeDocument/2006/relationships/hyperlink" Target="http://www.ncbi.nlm.nih.gov/sites/entrez?Db=pubmed&amp;Cmd=Search&amp;Term=%22Blankenstein%20MA%22%5BAuthor%5D&amp;itool=EntrezSystem2.PEntrez.Pubmed.Pubmed_ResultsPanel.Pubmed_DiscoveryPanel.Pubmed_RVAbstractPlus" TargetMode="External"/><Relationship Id="rId5" Type="http://schemas.openxmlformats.org/officeDocument/2006/relationships/hyperlink" Target="http://www.ncbi.nlm.nih.gov/sites/entrez?Db=pubmed&amp;Cmd=Search&amp;Term=%22Morris%20PG%22%5BAuthor%5D&amp;itool=EntrezSystem2.PEntrez.Pubmed.Pubmed_ResultsPanel.Pubmed_DiscoveryPanel.Pubmed_RVAbstractPlus" TargetMode="External"/><Relationship Id="rId15" Type="http://schemas.openxmlformats.org/officeDocument/2006/relationships/hyperlink" Target="http://www.ncbi.nlm.nih.gov/sites/entrez?Db=pubmed&amp;Cmd=Search&amp;Term=%22Cerb%C3%B3n%20MA%22%5BAuthor%5D&amp;itool=EntrezSystem2.PEntrez.Pubmed.Pubmed_ResultsPanel.Pubmed_DiscoveryPanel.Pubmed_RVAbstractPlus" TargetMode="External"/><Relationship Id="rId23" Type="http://schemas.openxmlformats.org/officeDocument/2006/relationships/hyperlink" Target="http://www.ncbi.nlm.nih.gov/sites/entrez?Db=pubmed&amp;Cmd=Search&amp;Term=%22Al-Mefty%20O%22%5BAuthor%5D&amp;itool=EntrezSystem2.PEntrez.Pubmed.Pubmed_ResultsPanel.Pubmed_DiscoveryPanel.Pubmed_RVAbstractPlus" TargetMode="External"/><Relationship Id="rId28" Type="http://schemas.openxmlformats.org/officeDocument/2006/relationships/hyperlink" Target="http://www.ncbi.nlm.nih.gov/sites/entrez?Db=pubmed&amp;Cmd=Search&amp;Term=%22Carroll%20R%22%5BAuthor%5D&amp;itool=EntrezSystem2.PEntrez.Pubmed.Pubmed_ResultsPanel.Pubmed_DiscoveryPanel.Pubmed_RVAbstractPlus" TargetMode="External"/><Relationship Id="rId36" Type="http://schemas.openxmlformats.org/officeDocument/2006/relationships/hyperlink" Target="http://www.ncbi.nlm.nih.gov/sites/entrez?Db=pubmed&amp;Cmd=Search&amp;Term=%22Thijssen%20JH%22%5BAuthor%5D&amp;itool=EntrezSystem2.PEntrez.Pubmed.Pubmed_ResultsPanel.Pubmed_DiscoveryPanel.Pubmed_RVAbstractPlus" TargetMode="External"/><Relationship Id="rId10" Type="http://schemas.openxmlformats.org/officeDocument/2006/relationships/hyperlink" Target="http://www.ncbi.nlm.nih.gov/sites/entrez?Db=pubmed&amp;Cmd=Search&amp;Term=%22De%20Vries%20GJ%22%5BAuthor%5D&amp;itool=EntrezSystem2.PEntrez.Pubmed.Pubmed_ResultsPanel.Pubmed_DiscoveryPanel.Pubmed_RVAbstractPlus" TargetMode="External"/><Relationship Id="rId19" Type="http://schemas.openxmlformats.org/officeDocument/2006/relationships/hyperlink" Target="http://www.ncbi.nlm.nih.gov/sites/entrez?Db=pubmed&amp;Cmd=Search&amp;Term=%22Kope%C4%87%20J%22%5BAuthor%5D&amp;itool=EntrezSystem2.PEntrez.Pubmed.Pubmed_ResultsPanel.Pubmed_DiscoveryPanel.Pubmed_RVAbstractPlus" TargetMode="External"/><Relationship Id="rId31" Type="http://schemas.openxmlformats.org/officeDocument/2006/relationships/hyperlink" Target="http://www.ncbi.nlm.nih.gov/sites/entrez?Db=pubmed&amp;Cmd=Search&amp;Term=%22Verheijen%20FM%22%5BAuthor%5D&amp;itool=EntrezSystem2.PEntrez.Pubmed.Pubmed_ResultsPanel.Pubmed_DiscoveryPanel.Pubmed_RVAbstractPlus" TargetMode="External"/><Relationship Id="rId4" Type="http://schemas.openxmlformats.org/officeDocument/2006/relationships/hyperlink" Target="http://www.ncbi.nlm.nih.gov/sites/entrez?Db=pubmed&amp;Cmd=Search&amp;Term=%22Prior%20MJ%22%5BAuthor%5D&amp;itool=EntrezSystem2.PEntrez.Pubmed.Pubmed_ResultsPanel.Pubmed_DiscoveryPanel.Pubmed_RVAbstractPlus" TargetMode="External"/><Relationship Id="rId9" Type="http://schemas.openxmlformats.org/officeDocument/2006/relationships/hyperlink" Target="http://www.ncbi.nlm.nih.gov/sites/entrez?Db=pubmed&amp;Cmd=Search&amp;Term=%22Goldstein%20AY%22%5BAuthor%5D&amp;itool=EntrezSystem2.PEntrez.Pubmed.Pubmed_ResultsPanel.Pubmed_DiscoveryPanel.Pubmed_RVAbstractPlus" TargetMode="External"/><Relationship Id="rId14" Type="http://schemas.openxmlformats.org/officeDocument/2006/relationships/hyperlink" Target="http://www.ncbi.nlm.nih.gov/sites/entrez?Db=pubmed&amp;Cmd=Search&amp;Term=%22Gamboa-Dom%C3%ADnguez%20A%22%5BAuthor%5D&amp;itool=EntrezSystem2.PEntrez.Pubmed.Pubmed_ResultsPanel.Pubmed_DiscoveryPanel.Pubmed_RVAbstractPlus" TargetMode="External"/><Relationship Id="rId22" Type="http://schemas.openxmlformats.org/officeDocument/2006/relationships/hyperlink" Target="http://www.ncbi.nlm.nih.gov/sites/entrez?Db=pubmed&amp;Cmd=Search&amp;Term=%22Pravdenkova%20S%22%5BAuthor%5D&amp;itool=EntrezSystem2.PEntrez.Pubmed.Pubmed_ResultsPanel.Pubmed_DiscoveryPanel.Pubmed_RVAbstractPlus" TargetMode="External"/><Relationship Id="rId27" Type="http://schemas.openxmlformats.org/officeDocument/2006/relationships/hyperlink" Target="http://www.ncbi.nlm.nih.gov/sites/entrez?Db=pubmed&amp;Cmd=Search&amp;Term=%22Park%20PJ%22%5BAuthor%5D&amp;itool=EntrezSystem2.PEntrez.Pubmed.Pubmed_ResultsPanel.Pubmed_DiscoveryPanel.Pubmed_RVAbstractPlus" TargetMode="External"/><Relationship Id="rId30" Type="http://schemas.openxmlformats.org/officeDocument/2006/relationships/hyperlink" Target="http://www.ncbi.nlm.nih.gov/sites/entrez?Db=pubmed&amp;Cmd=Search&amp;Term=%22Black%20PM%22%5BAuthor%5D&amp;itool=EntrezSystem2.PEntrez.Pubmed.Pubmed_ResultsPanel.Pubmed_DiscoveryPanel.Pubmed_RVAbstractPlus" TargetMode="External"/><Relationship Id="rId35" Type="http://schemas.openxmlformats.org/officeDocument/2006/relationships/hyperlink" Target="http://www.ncbi.nlm.nih.gov/sites/entrez?Db=pubmed&amp;Cmd=Search&amp;Term=%22Amelink%20GJ%22%5BAuthor%5D&amp;itool=EntrezSystem2.PEntrez.Pubmed.Pubmed_ResultsPanel.Pubmed_DiscoveryPanel.Pubmed_RVAbstractPlus"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www.ncbi.nlm.nih.gov/sites/entrez?Db=pubmed&amp;Cmd=Search&amp;Term=%22Sch%C3%B6nthal%20AH%22%5BAuthor%5D&amp;itool=EntrezSystem2.PEntrez.Pubmed.Pubmed_ResultsPanel.Pubmed_RVAbstractPlus" TargetMode="External"/><Relationship Id="rId13" Type="http://schemas.openxmlformats.org/officeDocument/2006/relationships/hyperlink" Target="http://www.ncbi.nlm.nih.gov/sites/entrez?Db=pubmed&amp;Cmd=Search&amp;Term=%22Yi%20P%22%5BAuthor%5D&amp;itool=EntrezSystem2.PEntrez.Pubmed.Pubmed_ResultsPanel.Pubmed_RVAbstractPlus" TargetMode="External"/><Relationship Id="rId18" Type="http://schemas.openxmlformats.org/officeDocument/2006/relationships/hyperlink" Target="http://www.ncbi.nlm.nih.gov/sites/entrez?Db=pubmed&amp;Cmd=Search&amp;Term=%22Zapf%20S%22%5BAuthor%5D&amp;itool=EntrezSystem2.PEntrez.Pubmed.Pubmed_ResultsPanel.Pubmed_RVAbstractPlus" TargetMode="External"/><Relationship Id="rId26" Type="http://schemas.openxmlformats.org/officeDocument/2006/relationships/hyperlink" Target="http://www.ncbi.nlm.nih.gov/sites/entrez?Db=pubmed&amp;Cmd=Search&amp;Term=%22Blatt%20J%22%5BAuthor%5D&amp;itool=EntrezSystem2.PEntrez.Pubmed.Pubmed_ResultsPanel.Pubmed_RVAbstractPlus" TargetMode="External"/><Relationship Id="rId39" Type="http://schemas.openxmlformats.org/officeDocument/2006/relationships/hyperlink" Target="http://www.ncbi.nlm.nih.gov/pubmed?term=%22Weiss%20MH%22%5BAuthor%5D&amp;itool=EntrezSystem2.PEntrez.Pubmed.Pubmed_ResultsPanel.Pubmed_RVAbstract" TargetMode="External"/><Relationship Id="rId3" Type="http://schemas.openxmlformats.org/officeDocument/2006/relationships/hyperlink" Target="http://www.ncbi.nlm.nih.gov/sites/entrez?Db=pubmed&amp;Cmd=Search&amp;Term=%22Su%20YS%22%5BAuthor%5D&amp;itool=EntrezSystem2.PEntrez.Pubmed.Pubmed_ResultsPanel.Pubmed_RVAbstractPlus" TargetMode="External"/><Relationship Id="rId21" Type="http://schemas.openxmlformats.org/officeDocument/2006/relationships/hyperlink" Target="http://www.ncbi.nlm.nih.gov/sites/entrez?Db=pubmed&amp;Cmd=Search&amp;Term=%22Pollack%20IF%22%5BAuthor%5D&amp;itool=EntrezSystem2.PEntrez.Pubmed.Pubmed_ResultsPanel.Pubmed_RVAbstractPlus" TargetMode="External"/><Relationship Id="rId34" Type="http://schemas.openxmlformats.org/officeDocument/2006/relationships/hyperlink" Target="http://www.ncbi.nlm.nih.gov/sites/entrez?Db=pubmed&amp;Cmd=Search&amp;Term=%22Jacobs%20JM%22%5BAuthor%5D&amp;itool=EntrezSystem2.PEntrez.Pubmed.Pubmed_ResultsPanel.Pubmed_DiscoveryPanel.Pubmed_RVAbstractPlus" TargetMode="External"/><Relationship Id="rId42" Type="http://schemas.openxmlformats.org/officeDocument/2006/relationships/hyperlink" Target="http://www.ncbi.nlm.nih.gov/pubmed?term=%22Ahmadi%20J%22%5BAuthor%5D&amp;itool=EntrezSystem2.PEntrez.Pubmed.Pubmed_ResultsPanel.Pubmed_RVAbstract" TargetMode="External"/><Relationship Id="rId7" Type="http://schemas.openxmlformats.org/officeDocument/2006/relationships/hyperlink" Target="http://www.ncbi.nlm.nih.gov/sites/entrez?Db=pubmed&amp;Cmd=Search&amp;Term=%22Hofman%20FM%22%5BAuthor%5D&amp;itool=EntrezSystem2.PEntrez.Pubmed.Pubmed_ResultsPanel.Pubmed_RVAbstractPlus" TargetMode="External"/><Relationship Id="rId12" Type="http://schemas.openxmlformats.org/officeDocument/2006/relationships/hyperlink" Target="http://www.ncbi.nlm.nih.gov/sites/entrez?Db=pubmed&amp;Cmd=Search&amp;Term=%22Gadal%20F%22%5BAuthor%5D&amp;itool=EntrezSystem2.PEntrez.Pubmed.Pubmed_ResultsPanel.Pubmed_RVAbstractPlus" TargetMode="External"/><Relationship Id="rId17" Type="http://schemas.openxmlformats.org/officeDocument/2006/relationships/hyperlink" Target="http://www.ncbi.nlm.nih.gov/sites/entrez?Db=pubmed&amp;Cmd=Search&amp;Term=%22K%C3%B6ppen%20JA%22%5BAuthor%5D&amp;itool=EntrezSystem2.PEntrez.Pubmed.Pubmed_ResultsPanel.Pubmed_RVAbstractPlus" TargetMode="External"/><Relationship Id="rId25" Type="http://schemas.openxmlformats.org/officeDocument/2006/relationships/hyperlink" Target="http://www.ncbi.nlm.nih.gov/sites/entrez?Db=pubmed&amp;Cmd=Search&amp;Term=%22Mirro%20JR%20Jr%22%5BAuthor%5D&amp;itool=EntrezSystem2.PEntrez.Pubmed.Pubmed_ResultsPanel.Pubmed_RVAbstractPlus" TargetMode="External"/><Relationship Id="rId33" Type="http://schemas.openxmlformats.org/officeDocument/2006/relationships/hyperlink" Target="http://www.ncbi.nlm.nih.gov/sites/entrez?Db=pubmed&amp;Cmd=Search&amp;Term=%22Verheijen%20FM%22%5BAuthor%5D&amp;itool=EntrezSystem2.PEntrez.Pubmed.Pubmed_ResultsPanel.Pubmed_DiscoveryPanel.Pubmed_RVAbstractPlus" TargetMode="External"/><Relationship Id="rId38" Type="http://schemas.openxmlformats.org/officeDocument/2006/relationships/hyperlink" Target="http://www.ncbi.nlm.nih.gov/pubmed?term=%22Grunberg%20SM%22%5BAuthor%5D&amp;itool=EntrezSystem2.PEntrez.Pubmed.Pubmed_ResultsPanel.Pubmed_RVAbstract" TargetMode="External"/><Relationship Id="rId46" Type="http://schemas.openxmlformats.org/officeDocument/2006/relationships/hyperlink" Target="http://www.ncbi.nlm.nih.gov/pubmed?term=%22Stevenson%20LL%22%5BAuthor%5D&amp;itool=EntrezSystem2.PEntrez.Pubmed.Pubmed_ResultsPanel.Pubmed_RVAbstract" TargetMode="External"/><Relationship Id="rId2" Type="http://schemas.openxmlformats.org/officeDocument/2006/relationships/hyperlink" Target="http://www.ncbi.nlm.nih.gov/sites/entrez?Db=pubmed&amp;Cmd=Search&amp;Term=%22Gupta%20V%22%5BAuthor%5D&amp;itool=EntrezSystem2.PEntrez.Pubmed.Pubmed_ResultsPanel.Pubmed_RVAbstractPlus" TargetMode="External"/><Relationship Id="rId16" Type="http://schemas.openxmlformats.org/officeDocument/2006/relationships/hyperlink" Target="http://www.ncbi.nlm.nih.gov/sites/entrez?Db=pubmed&amp;Cmd=Search&amp;Term=%22Puchner%20MJ%22%5BAuthor%5D&amp;itool=EntrezSystem2.PEntrez.Pubmed.Pubmed_ResultsPanel.Pubmed_RVAbstractPlus" TargetMode="External"/><Relationship Id="rId20" Type="http://schemas.openxmlformats.org/officeDocument/2006/relationships/hyperlink" Target="http://www.ncbi.nlm.nih.gov/sites/entrez?Db=pubmed&amp;Cmd=Search&amp;Term=%22Westphal%20M%22%5BAuthor%5D&amp;itool=EntrezSystem2.PEntrez.Pubmed.Pubmed_ResultsPanel.Pubmed_RVAbstractPlus" TargetMode="External"/><Relationship Id="rId29" Type="http://schemas.openxmlformats.org/officeDocument/2006/relationships/hyperlink" Target="http://www.ncbi.nlm.nih.gov/sites/entrez?Db=pubmed&amp;Cmd=Search&amp;Term=%22Allen%20JC%22%5BAuthor%5D&amp;itool=EntrezSystem2.PEntrez.Pubmed.Pubmed_ResultsPanel.Pubmed_RVAbstractPlus" TargetMode="External"/><Relationship Id="rId41" Type="http://schemas.openxmlformats.org/officeDocument/2006/relationships/hyperlink" Target="http://www.ncbi.nlm.nih.gov/pubmed?term=%22Spitz%20IM%22%5BAuthor%5D&amp;itool=EntrezSystem2.PEntrez.Pubmed.Pubmed_ResultsPanel.Pubmed_RVAbstract" TargetMode="External"/><Relationship Id="rId1" Type="http://schemas.openxmlformats.org/officeDocument/2006/relationships/slideLayout" Target="../slideLayouts/slideLayout2.xml"/><Relationship Id="rId6" Type="http://schemas.openxmlformats.org/officeDocument/2006/relationships/hyperlink" Target="http://www.ncbi.nlm.nih.gov/sites/entrez?Db=pubmed&amp;Cmd=Search&amp;Term=%22Liebes%20LF%22%5BAuthor%5D&amp;itool=EntrezSystem2.PEntrez.Pubmed.Pubmed_ResultsPanel.Pubmed_RVAbstractPlus" TargetMode="External"/><Relationship Id="rId11" Type="http://schemas.openxmlformats.org/officeDocument/2006/relationships/hyperlink" Target="http://www.ncbi.nlm.nih.gov/sites/entrez?Db=pubmed&amp;Cmd=Search&amp;Term=%22Liu%20JM%22%5BAuthor%5D&amp;itool=EntrezSystem2.PEntrez.Pubmed.Pubmed_ResultsPanel.Pubmed_RVAbstractPlus" TargetMode="External"/><Relationship Id="rId24" Type="http://schemas.openxmlformats.org/officeDocument/2006/relationships/hyperlink" Target="http://www.ncbi.nlm.nih.gov/sites/entrez?Db=pubmed&amp;Cmd=Search&amp;Term=%22Jakacki%20RL%22%5BAuthor%5D&amp;itool=EntrezSystem2.PEntrez.Pubmed.Pubmed_ResultsPanel.Pubmed_RVAbstractPlus" TargetMode="External"/><Relationship Id="rId32" Type="http://schemas.openxmlformats.org/officeDocument/2006/relationships/hyperlink" Target="http://www.ncbi.nlm.nih.gov/sites/entrez?Db=pubmed&amp;Cmd=Search&amp;Term=%22Blankenstein%20MA%22%5BAuthor%5D&amp;itool=EntrezSystem2.PEntrez.Pubmed.Pubmed_ResultsPanel.Pubmed_DiscoveryPanel.Pubmed_RVAbstractPlus" TargetMode="External"/><Relationship Id="rId37" Type="http://schemas.openxmlformats.org/officeDocument/2006/relationships/hyperlink" Target="http://www.ncbi.nlm.nih.gov/sites/entrez?Db=pubmed&amp;Cmd=Search&amp;Term=%22Thijssen%20JH%22%5BAuthor%5D&amp;itool=EntrezSystem2.PEntrez.Pubmed.Pubmed_ResultsPanel.Pubmed_DiscoveryPanel.Pubmed_RVAbstractPlus" TargetMode="External"/><Relationship Id="rId40" Type="http://schemas.openxmlformats.org/officeDocument/2006/relationships/hyperlink" Target="http://www.ncbi.nlm.nih.gov/pubmed?term=%22Russell%20CA%22%5BAuthor%5D&amp;itool=EntrezSystem2.PEntrez.Pubmed.Pubmed_ResultsPanel.Pubmed_RVAbstract" TargetMode="External"/><Relationship Id="rId45" Type="http://schemas.openxmlformats.org/officeDocument/2006/relationships/hyperlink" Target="http://www.ncbi.nlm.nih.gov/pubmed?term=%22Lucci%20L%22%5BAuthor%5D&amp;itool=EntrezSystem2.PEntrez.Pubmed.Pubmed_ResultsPanel.Pubmed_RVAbstract" TargetMode="External"/><Relationship Id="rId5" Type="http://schemas.openxmlformats.org/officeDocument/2006/relationships/hyperlink" Target="http://www.ncbi.nlm.nih.gov/sites/entrez?Db=pubmed&amp;Cmd=Search&amp;Term=%22Kardosh%20A%22%5BAuthor%5D&amp;itool=EntrezSystem2.PEntrez.Pubmed.Pubmed_ResultsPanel.Pubmed_RVAbstractPlus" TargetMode="External"/><Relationship Id="rId15" Type="http://schemas.openxmlformats.org/officeDocument/2006/relationships/hyperlink" Target="http://www.ncbi.nlm.nih.gov/sites/entrez?Db=pubmed&amp;Cmd=Search&amp;Term=%22Crepin%20M%22%5BAuthor%5D&amp;itool=EntrezSystem2.PEntrez.Pubmed.Pubmed_ResultsPanel.Pubmed_RVAbstractPlus" TargetMode="External"/><Relationship Id="rId23" Type="http://schemas.openxmlformats.org/officeDocument/2006/relationships/hyperlink" Target="http://www.ncbi.nlm.nih.gov/sites/entrez?Db=pubmed&amp;Cmd=Search&amp;Term=%22Robertson%20PL%22%5BAuthor%5D&amp;itool=EntrezSystem2.PEntrez.Pubmed.Pubmed_ResultsPanel.Pubmed_RVAbstractPlus" TargetMode="External"/><Relationship Id="rId28" Type="http://schemas.openxmlformats.org/officeDocument/2006/relationships/hyperlink" Target="http://www.ncbi.nlm.nih.gov/sites/entrez?Db=pubmed&amp;Cmd=Search&amp;Term=%22Packer%20RJ%22%5BAuthor%5D&amp;itool=EntrezSystem2.PEntrez.Pubmed.Pubmed_ResultsPanel.Pubmed_RVAbstractPlus" TargetMode="External"/><Relationship Id="rId36" Type="http://schemas.openxmlformats.org/officeDocument/2006/relationships/hyperlink" Target="http://www.ncbi.nlm.nih.gov/sites/entrez?Db=pubmed&amp;Cmd=Search&amp;Term=%22van%20Duijnhoven%20MW%22%5BAuthor%5D&amp;itool=EntrezSystem2.PEntrez.Pubmed.Pubmed_ResultsPanel.Pubmed_DiscoveryPanel.Pubmed_RVAbstractPlus" TargetMode="External"/><Relationship Id="rId10" Type="http://schemas.openxmlformats.org/officeDocument/2006/relationships/hyperlink" Target="http://www.ncbi.nlm.nih.gov/sites/entrez?Db=pubmed&amp;Cmd=Search&amp;Term=%22Wei%20MX%22%5BAuthor%5D&amp;itool=EntrezSystem2.PEntrez.Pubmed.Pubmed_ResultsPanel.Pubmed_RVAbstractPlus" TargetMode="External"/><Relationship Id="rId19" Type="http://schemas.openxmlformats.org/officeDocument/2006/relationships/hyperlink" Target="http://www.ncbi.nlm.nih.gov/sites/entrez?Db=pubmed&amp;Cmd=Search&amp;Term=%22Knabbe%20C%22%5BAuthor%5D&amp;itool=EntrezSystem2.PEntrez.Pubmed.Pubmed_ResultsPanel.Pubmed_RVAbstractPlus" TargetMode="External"/><Relationship Id="rId31" Type="http://schemas.openxmlformats.org/officeDocument/2006/relationships/hyperlink" Target="http://www.ncbi.nlm.nih.gov/sites/entrez?Db=pubmed&amp;Cmd=Search&amp;Term=%22Jordan%20VC%22%5BAuthor%5D&amp;itool=EntrezSystem2.PEntrez.Pubmed.Pubmed_ResultsPanel.Pubmed_RVAbstractPlus" TargetMode="External"/><Relationship Id="rId44" Type="http://schemas.openxmlformats.org/officeDocument/2006/relationships/hyperlink" Target="http://www.ncbi.nlm.nih.gov/pubmed?term=%22Sitruk-Ware%20R%22%5BAuthor%5D&amp;itool=EntrezSystem2.PEntrez.Pubmed.Pubmed_ResultsPanel.Pubmed_RVAbstract" TargetMode="External"/><Relationship Id="rId4" Type="http://schemas.openxmlformats.org/officeDocument/2006/relationships/hyperlink" Target="http://www.ncbi.nlm.nih.gov/sites/entrez?Db=pubmed&amp;Cmd=Search&amp;Term=%22Wang%20W%22%5BAuthor%5D&amp;itool=EntrezSystem2.PEntrez.Pubmed.Pubmed_ResultsPanel.Pubmed_RVAbstractPlus" TargetMode="External"/><Relationship Id="rId9" Type="http://schemas.openxmlformats.org/officeDocument/2006/relationships/hyperlink" Target="http://www.ncbi.nlm.nih.gov/sites/entrez?Db=pubmed&amp;Cmd=Search&amp;Term=%22Chen%20TC%22%5BAuthor%5D&amp;itool=EntrezSystem2.PEntrez.Pubmed.Pubmed_ResultsPanel.Pubmed_RVAbstractPlus" TargetMode="External"/><Relationship Id="rId14" Type="http://schemas.openxmlformats.org/officeDocument/2006/relationships/hyperlink" Target="http://www.ncbi.nlm.nih.gov/sites/entrez?Db=pubmed&amp;Cmd=Search&amp;Term=%22Liu%20J%22%5BAuthor%5D&amp;itool=EntrezSystem2.PEntrez.Pubmed.Pubmed_ResultsPanel.Pubmed_RVAbstractPlus" TargetMode="External"/><Relationship Id="rId22" Type="http://schemas.openxmlformats.org/officeDocument/2006/relationships/hyperlink" Target="http://www.ncbi.nlm.nih.gov/sites/entrez?Db=pubmed&amp;Cmd=Search&amp;Term=%22DaRosso%20RC%22%5BAuthor%5D&amp;itool=EntrezSystem2.PEntrez.Pubmed.Pubmed_ResultsPanel.Pubmed_RVAbstractPlus" TargetMode="External"/><Relationship Id="rId27" Type="http://schemas.openxmlformats.org/officeDocument/2006/relationships/hyperlink" Target="http://www.ncbi.nlm.nih.gov/sites/entrez?Db=pubmed&amp;Cmd=Search&amp;Term=%22Nicholson%20S%22%5BAuthor%5D&amp;itool=EntrezSystem2.PEntrez.Pubmed.Pubmed_ResultsPanel.Pubmed_RVAbstractPlus" TargetMode="External"/><Relationship Id="rId30" Type="http://schemas.openxmlformats.org/officeDocument/2006/relationships/hyperlink" Target="http://www.ncbi.nlm.nih.gov/sites/entrez?Db=pubmed&amp;Cmd=Search&amp;Term=%22Cisneros%20A%22%5BAuthor%5D&amp;itool=EntrezSystem2.PEntrez.Pubmed.Pubmed_ResultsPanel.Pubmed_RVAbstractPlus" TargetMode="External"/><Relationship Id="rId35" Type="http://schemas.openxmlformats.org/officeDocument/2006/relationships/hyperlink" Target="http://www.ncbi.nlm.nih.gov/sites/entrez?Db=pubmed&amp;Cmd=Search&amp;Term=%22Donker%20TH%22%5BAuthor%5D&amp;itool=EntrezSystem2.PEntrez.Pubmed.Pubmed_ResultsPanel.Pubmed_DiscoveryPanel.Pubmed_RVAbstractPlus" TargetMode="External"/><Relationship Id="rId43" Type="http://schemas.openxmlformats.org/officeDocument/2006/relationships/hyperlink" Target="http://www.ncbi.nlm.nih.gov/pubmed?term=%22Sadun%20A%22%5BAuthor%5D&amp;itool=EntrezSystem2.PEntrez.Pubmed.Pubmed_ResultsPanel.Pubmed_RVAbstrac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1520" y="836712"/>
            <a:ext cx="8458200" cy="1222375"/>
          </a:xfrm>
        </p:spPr>
        <p:txBody>
          <a:bodyPr>
            <a:normAutofit fontScale="90000"/>
          </a:bodyPr>
          <a:lstStyle/>
          <a:p>
            <a:r>
              <a:rPr lang="en-GB" sz="4800" b="1" i="1" dirty="0" smtClean="0"/>
              <a:t>Study of effectiveness of </a:t>
            </a:r>
            <a:r>
              <a:rPr lang="en-GB" sz="4800" b="1" i="1" dirty="0" err="1" smtClean="0"/>
              <a:t>Mifepristone</a:t>
            </a:r>
            <a:r>
              <a:rPr lang="en-GB" sz="4800" b="1" i="1" dirty="0" smtClean="0"/>
              <a:t> for </a:t>
            </a:r>
            <a:r>
              <a:rPr lang="en-GB" sz="4800" b="1" i="1" dirty="0" err="1" smtClean="0"/>
              <a:t>Glioma</a:t>
            </a:r>
            <a:r>
              <a:rPr lang="en-GB" sz="4800" b="1" i="1" dirty="0" smtClean="0"/>
              <a:t> cell line growth suppression</a:t>
            </a:r>
            <a:r>
              <a:rPr lang="en-GB" sz="4800" dirty="0" smtClean="0"/>
              <a:t/>
            </a:r>
            <a:br>
              <a:rPr lang="en-GB" sz="4800" dirty="0" smtClean="0"/>
            </a:br>
            <a:endParaRPr lang="en-GB" sz="4800" dirty="0"/>
          </a:p>
        </p:txBody>
      </p:sp>
      <p:sp>
        <p:nvSpPr>
          <p:cNvPr id="2051" name="Rectangle 3"/>
          <p:cNvSpPr>
            <a:spLocks noGrp="1" noChangeArrowheads="1"/>
          </p:cNvSpPr>
          <p:nvPr>
            <p:ph type="subTitle" idx="1"/>
          </p:nvPr>
        </p:nvSpPr>
        <p:spPr>
          <a:xfrm>
            <a:off x="381000" y="3886200"/>
            <a:ext cx="8458200" cy="1415008"/>
          </a:xfrm>
        </p:spPr>
        <p:txBody>
          <a:bodyPr>
            <a:normAutofit fontScale="32500" lnSpcReduction="20000"/>
          </a:bodyPr>
          <a:lstStyle/>
          <a:p>
            <a:r>
              <a:rPr lang="en-GB" sz="4900" dirty="0"/>
              <a:t>Mr R </a:t>
            </a:r>
            <a:r>
              <a:rPr lang="en-GB" sz="4900" dirty="0" err="1" smtClean="0"/>
              <a:t>Ramaswamy</a:t>
            </a:r>
            <a:r>
              <a:rPr lang="en-GB" sz="4900" dirty="0" smtClean="0"/>
              <a:t>, Mrs K Ashton, Dr R Lea, Dr P Roberts, Mr A </a:t>
            </a:r>
            <a:r>
              <a:rPr lang="en-GB" sz="4900" dirty="0" err="1" smtClean="0"/>
              <a:t>Golash</a:t>
            </a:r>
            <a:r>
              <a:rPr lang="en-GB" sz="4900" dirty="0" smtClean="0"/>
              <a:t>, Mr C H Davis, Dr T Dawson</a:t>
            </a:r>
          </a:p>
          <a:p>
            <a:r>
              <a:rPr lang="en-GB" sz="4900" dirty="0" smtClean="0"/>
              <a:t>Departments of Neurosurgery and Neuropathology, Royal Preston Hospital, Preston UK and University of Central Lancashire, Preston, UK</a:t>
            </a:r>
            <a:endParaRPr lang="en-GB" sz="4900" dirty="0" smtClean="0"/>
          </a:p>
          <a:p>
            <a:r>
              <a:rPr lang="en-GB" sz="4900" b="1" dirty="0" smtClean="0"/>
              <a:t>Acknowledgements:</a:t>
            </a:r>
            <a:r>
              <a:rPr lang="en-GB" sz="4900" dirty="0" smtClean="0"/>
              <a:t> Prof J Darling, University of Wolverhampton, UK</a:t>
            </a:r>
          </a:p>
          <a:p>
            <a:endParaRPr lang="en-GB" dirty="0"/>
          </a:p>
          <a:p>
            <a:endParaRPr lang="en-GB"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
            <a:ext cx="8229600" cy="188639"/>
          </a:xfrm>
        </p:spPr>
        <p:txBody>
          <a:bodyPr>
            <a:normAutofit fontScale="90000"/>
          </a:bodyPr>
          <a:lstStyle/>
          <a:p>
            <a:endParaRPr lang="en-US" sz="4000" dirty="0"/>
          </a:p>
        </p:txBody>
      </p:sp>
      <p:sp>
        <p:nvSpPr>
          <p:cNvPr id="20483" name="Rectangle 3"/>
          <p:cNvSpPr>
            <a:spLocks noGrp="1" noChangeArrowheads="1"/>
          </p:cNvSpPr>
          <p:nvPr>
            <p:ph idx="1"/>
          </p:nvPr>
        </p:nvSpPr>
        <p:spPr>
          <a:xfrm>
            <a:off x="457200" y="404664"/>
            <a:ext cx="8229600" cy="5726261"/>
          </a:xfrm>
        </p:spPr>
        <p:txBody>
          <a:bodyPr>
            <a:normAutofit fontScale="85000" lnSpcReduction="20000"/>
          </a:bodyPr>
          <a:lstStyle/>
          <a:p>
            <a:r>
              <a:rPr lang="en-GB" b="1" i="1" dirty="0" smtClean="0"/>
              <a:t>Results</a:t>
            </a:r>
          </a:p>
          <a:p>
            <a:endParaRPr lang="en-GB" dirty="0" smtClean="0"/>
          </a:p>
          <a:p>
            <a:r>
              <a:rPr lang="en-GB" i="1" dirty="0" smtClean="0"/>
              <a:t>Of the 5 cell lines used only 2 of the cell lines showed growth suppression with </a:t>
            </a:r>
            <a:r>
              <a:rPr lang="en-GB" i="1" dirty="0" err="1" smtClean="0"/>
              <a:t>Mifepristone</a:t>
            </a:r>
            <a:endParaRPr lang="en-GB" i="1" dirty="0" smtClean="0"/>
          </a:p>
          <a:p>
            <a:r>
              <a:rPr lang="en-GB" i="1" dirty="0" smtClean="0"/>
              <a:t>IN1265 </a:t>
            </a:r>
            <a:r>
              <a:rPr lang="en-GB" i="1" dirty="0"/>
              <a:t>and </a:t>
            </a:r>
            <a:r>
              <a:rPr lang="en-GB" i="1" dirty="0" smtClean="0"/>
              <a:t>U257/7 showed statistically significant growth suppression </a:t>
            </a:r>
            <a:endParaRPr lang="en-GB" i="1" dirty="0"/>
          </a:p>
          <a:p>
            <a:r>
              <a:rPr lang="en-GB" i="1" dirty="0"/>
              <a:t>Median growth suppression of U257/7 = 33% (P&lt;0.05)</a:t>
            </a:r>
          </a:p>
          <a:p>
            <a:r>
              <a:rPr lang="en-GB" i="1" dirty="0"/>
              <a:t>Mean growth suppression of IN1265 = 12% (P&lt;0.05)</a:t>
            </a:r>
          </a:p>
          <a:p>
            <a:r>
              <a:rPr lang="en-GB" i="1" dirty="0" smtClean="0"/>
              <a:t>effect was mainly seen with drug concentration 4 times above therapeutic level with IN1265 and was seen in all dose concentrations in U257/7 cell line</a:t>
            </a:r>
            <a:r>
              <a:rPr lang="en-GB" i="1" dirty="0" smtClean="0"/>
              <a:t>.</a:t>
            </a:r>
          </a:p>
          <a:p>
            <a:endParaRPr lang="en-GB" i="1"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88640"/>
          </a:xfrm>
        </p:spPr>
        <p:txBody>
          <a:bodyPr>
            <a:normAutofit fontScale="90000"/>
          </a:bodyPr>
          <a:lstStyle/>
          <a:p>
            <a:endParaRPr lang="en-GB" dirty="0"/>
          </a:p>
        </p:txBody>
      </p:sp>
      <p:sp>
        <p:nvSpPr>
          <p:cNvPr id="3" name="Content Placeholder 2"/>
          <p:cNvSpPr>
            <a:spLocks noGrp="1"/>
          </p:cNvSpPr>
          <p:nvPr>
            <p:ph idx="1"/>
          </p:nvPr>
        </p:nvSpPr>
        <p:spPr>
          <a:xfrm>
            <a:off x="304800" y="476672"/>
            <a:ext cx="8686800" cy="5976664"/>
          </a:xfrm>
        </p:spPr>
        <p:txBody>
          <a:bodyPr>
            <a:normAutofit lnSpcReduction="10000"/>
          </a:bodyPr>
          <a:lstStyle/>
          <a:p>
            <a:r>
              <a:rPr lang="en-GB" i="1" dirty="0" smtClean="0"/>
              <a:t>Growth suppression was most pronounced on days 3 and 4. </a:t>
            </a:r>
            <a:endParaRPr lang="en-GB" i="1" dirty="0" smtClean="0"/>
          </a:p>
          <a:p>
            <a:r>
              <a:rPr lang="en-GB" i="1" dirty="0" smtClean="0"/>
              <a:t>Growth </a:t>
            </a:r>
            <a:r>
              <a:rPr lang="en-GB" i="1" dirty="0" smtClean="0"/>
              <a:t>suppression was highest with the highest dose of </a:t>
            </a:r>
            <a:r>
              <a:rPr lang="en-GB" i="1" dirty="0" err="1" smtClean="0"/>
              <a:t>Mifepristone</a:t>
            </a:r>
            <a:r>
              <a:rPr lang="en-GB" i="1" dirty="0" smtClean="0"/>
              <a:t> and gradually decreased with decreasing drug </a:t>
            </a:r>
            <a:r>
              <a:rPr lang="en-GB" i="1" dirty="0" smtClean="0"/>
              <a:t>dose</a:t>
            </a:r>
          </a:p>
          <a:p>
            <a:r>
              <a:rPr lang="en-GB" i="1" dirty="0" smtClean="0"/>
              <a:t>Although </a:t>
            </a:r>
            <a:r>
              <a:rPr lang="en-GB" i="1" dirty="0" smtClean="0"/>
              <a:t>there was a dose response demonstrated in U257/7 the lowest concentration of </a:t>
            </a:r>
            <a:r>
              <a:rPr lang="en-GB" i="1" dirty="0" err="1" smtClean="0"/>
              <a:t>Mifepristone</a:t>
            </a:r>
            <a:r>
              <a:rPr lang="en-GB" i="1" dirty="0" smtClean="0"/>
              <a:t> (X/4) showed higher growth suppression than the preceding 3 higher doses of </a:t>
            </a:r>
            <a:r>
              <a:rPr lang="en-GB" i="1" dirty="0" err="1" smtClean="0"/>
              <a:t>Mifepristone</a:t>
            </a:r>
            <a:r>
              <a:rPr lang="en-GB" i="1" dirty="0" smtClean="0"/>
              <a:t> </a:t>
            </a:r>
            <a:r>
              <a:rPr lang="en-GB" i="1" dirty="0" smtClean="0"/>
              <a:t>hence falling out of the dose response pattern. This pattern was not explicable</a:t>
            </a:r>
            <a:endParaRPr lang="en-GB" i="1"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a:xfrm>
            <a:off x="457200" y="277813"/>
            <a:ext cx="8229600" cy="198437"/>
          </a:xfrm>
        </p:spPr>
        <p:txBody>
          <a:bodyPr>
            <a:normAutofit fontScale="90000"/>
          </a:bodyPr>
          <a:lstStyle/>
          <a:p>
            <a:endParaRPr lang="en-US" sz="4000"/>
          </a:p>
        </p:txBody>
      </p:sp>
      <p:graphicFrame>
        <p:nvGraphicFramePr>
          <p:cNvPr id="68699" name="Group 91"/>
          <p:cNvGraphicFramePr>
            <a:graphicFrameLocks noGrp="1"/>
          </p:cNvGraphicFramePr>
          <p:nvPr>
            <p:ph type="tbl" idx="1"/>
          </p:nvPr>
        </p:nvGraphicFramePr>
        <p:xfrm>
          <a:off x="468313" y="981075"/>
          <a:ext cx="8229600" cy="4438650"/>
        </p:xfrm>
        <a:graphic>
          <a:graphicData uri="http://schemas.openxmlformats.org/drawingml/2006/table">
            <a:tbl>
              <a:tblPr/>
              <a:tblGrid>
                <a:gridCol w="4114800"/>
                <a:gridCol w="4114800"/>
              </a:tblGrid>
              <a:tr h="739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2800" b="1" i="0" u="sng" strike="noStrike" cap="none" normalizeH="0" baseline="0" dirty="0" smtClean="0">
                          <a:ln>
                            <a:noFill/>
                          </a:ln>
                          <a:solidFill>
                            <a:schemeClr val="tx1"/>
                          </a:solidFill>
                          <a:effectLst>
                            <a:outerShdw blurRad="38100" dist="38100" dir="2700000" algn="tl">
                              <a:srgbClr val="000000"/>
                            </a:outerShdw>
                          </a:effectLst>
                          <a:latin typeface="Times New Roman" pitchFamily="18" charset="0"/>
                          <a:cs typeface="Arial" charset="0"/>
                        </a:rPr>
                        <a:t>Cell 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2800" b="1" i="0" u="sng"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Growth supression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9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28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cs typeface="Arial" charset="0"/>
                        </a:rPr>
                        <a:t>U373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Not significant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9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U257/7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33%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9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IN1265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9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IN077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Not significant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9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IN859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Arial" charset="0"/>
                        </a:rPr>
                        <a:t>Not significant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4" name="Picture 6"/>
          <p:cNvPicPr>
            <a:picLocks noChangeAspect="1" noChangeArrowheads="1"/>
          </p:cNvPicPr>
          <p:nvPr/>
        </p:nvPicPr>
        <p:blipFill>
          <a:blip r:embed="rId3" cstate="print"/>
          <a:srcRect/>
          <a:stretch>
            <a:fillRect/>
          </a:stretch>
        </p:blipFill>
        <p:spPr bwMode="auto">
          <a:xfrm>
            <a:off x="0" y="0"/>
            <a:ext cx="9144000" cy="4581128"/>
          </a:xfrm>
          <a:prstGeom prst="rect">
            <a:avLst/>
          </a:prstGeom>
          <a:noFill/>
          <a:ln w="9525">
            <a:noFill/>
            <a:miter lim="800000"/>
            <a:headEnd/>
            <a:tailEnd/>
          </a:ln>
        </p:spPr>
      </p:pic>
      <p:sp>
        <p:nvSpPr>
          <p:cNvPr id="3" name="Rectangle 2"/>
          <p:cNvSpPr/>
          <p:nvPr/>
        </p:nvSpPr>
        <p:spPr>
          <a:xfrm>
            <a:off x="1547664" y="5085184"/>
            <a:ext cx="6120680" cy="646331"/>
          </a:xfrm>
          <a:prstGeom prst="rect">
            <a:avLst/>
          </a:prstGeom>
        </p:spPr>
        <p:txBody>
          <a:bodyPr wrap="square">
            <a:spAutoFit/>
          </a:bodyPr>
          <a:lstStyle/>
          <a:p>
            <a:r>
              <a:rPr lang="en-GB" b="1" dirty="0" smtClean="0"/>
              <a:t>Figure </a:t>
            </a:r>
            <a:r>
              <a:rPr lang="en-GB" b="1" dirty="0" smtClean="0"/>
              <a:t>1:</a:t>
            </a:r>
            <a:r>
              <a:rPr lang="en-GB" dirty="0" smtClean="0"/>
              <a:t> </a:t>
            </a:r>
            <a:r>
              <a:rPr lang="en-GB" dirty="0" smtClean="0"/>
              <a:t>Growth curve showing growth suppression of </a:t>
            </a:r>
            <a:r>
              <a:rPr lang="en-GB" dirty="0" err="1" smtClean="0"/>
              <a:t>Mifepristone</a:t>
            </a:r>
            <a:r>
              <a:rPr lang="en-GB" dirty="0" smtClean="0"/>
              <a:t> at 4X dose on IN1265 cell line. </a:t>
            </a:r>
            <a:endParaRPr lang="en-GB"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6" name="Picture 6"/>
          <p:cNvPicPr>
            <a:picLocks noChangeAspect="1" noChangeArrowheads="1"/>
          </p:cNvPicPr>
          <p:nvPr/>
        </p:nvPicPr>
        <p:blipFill>
          <a:blip r:embed="rId3" cstate="print"/>
          <a:srcRect/>
          <a:stretch>
            <a:fillRect/>
          </a:stretch>
        </p:blipFill>
        <p:spPr bwMode="auto">
          <a:xfrm>
            <a:off x="-13240" y="0"/>
            <a:ext cx="9157239" cy="4653136"/>
          </a:xfrm>
          <a:prstGeom prst="rect">
            <a:avLst/>
          </a:prstGeom>
          <a:noFill/>
          <a:ln w="9525">
            <a:noFill/>
            <a:miter lim="800000"/>
            <a:headEnd/>
            <a:tailEnd/>
          </a:ln>
        </p:spPr>
      </p:pic>
      <p:sp>
        <p:nvSpPr>
          <p:cNvPr id="5" name="Rectangle 4"/>
          <p:cNvSpPr/>
          <p:nvPr/>
        </p:nvSpPr>
        <p:spPr>
          <a:xfrm>
            <a:off x="1043608" y="4869160"/>
            <a:ext cx="7272808" cy="1200329"/>
          </a:xfrm>
          <a:prstGeom prst="rect">
            <a:avLst/>
          </a:prstGeom>
        </p:spPr>
        <p:txBody>
          <a:bodyPr wrap="square">
            <a:spAutoFit/>
          </a:bodyPr>
          <a:lstStyle/>
          <a:p>
            <a:r>
              <a:rPr lang="en-GB" b="1" dirty="0" smtClean="0"/>
              <a:t>Figure </a:t>
            </a:r>
            <a:r>
              <a:rPr lang="en-GB" b="1" dirty="0" smtClean="0"/>
              <a:t>2:</a:t>
            </a:r>
            <a:r>
              <a:rPr lang="en-GB" dirty="0" smtClean="0"/>
              <a:t> </a:t>
            </a:r>
            <a:r>
              <a:rPr lang="en-GB" dirty="0" smtClean="0"/>
              <a:t>Effect of 5 different doses of </a:t>
            </a:r>
            <a:r>
              <a:rPr lang="en-GB" dirty="0" err="1" smtClean="0"/>
              <a:t>Mifepristone</a:t>
            </a:r>
            <a:r>
              <a:rPr lang="en-GB" dirty="0" smtClean="0"/>
              <a:t> on growth of U257/7 cell line over 96 hrs. 4X= 4 times therapeutic concentration of </a:t>
            </a:r>
            <a:r>
              <a:rPr lang="en-GB" dirty="0" err="1" smtClean="0"/>
              <a:t>Mifepristone</a:t>
            </a:r>
            <a:r>
              <a:rPr lang="en-GB" dirty="0" smtClean="0"/>
              <a:t>, 1X (T) = Therapeutic concentration of </a:t>
            </a:r>
            <a:r>
              <a:rPr lang="en-GB" dirty="0" err="1" smtClean="0"/>
              <a:t>Mifepritsone</a:t>
            </a:r>
            <a:r>
              <a:rPr lang="en-GB" dirty="0" smtClean="0"/>
              <a:t>, T/2 and T/4= half and ¼ concentration of </a:t>
            </a:r>
            <a:r>
              <a:rPr lang="en-GB" dirty="0" err="1" smtClean="0"/>
              <a:t>Mifepristone</a:t>
            </a:r>
            <a:r>
              <a:rPr lang="en-GB" dirty="0" smtClean="0"/>
              <a:t>. </a:t>
            </a:r>
            <a:endParaRPr lang="en-GB"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3" name="Picture 5"/>
          <p:cNvPicPr>
            <a:picLocks noChangeAspect="1" noChangeArrowheads="1"/>
          </p:cNvPicPr>
          <p:nvPr/>
        </p:nvPicPr>
        <p:blipFill>
          <a:blip r:embed="rId3" cstate="print"/>
          <a:srcRect/>
          <a:stretch>
            <a:fillRect/>
          </a:stretch>
        </p:blipFill>
        <p:spPr bwMode="auto">
          <a:xfrm>
            <a:off x="0" y="0"/>
            <a:ext cx="9144000" cy="4646409"/>
          </a:xfrm>
          <a:prstGeom prst="rect">
            <a:avLst/>
          </a:prstGeom>
          <a:noFill/>
          <a:ln w="9525">
            <a:noFill/>
            <a:miter lim="800000"/>
            <a:headEnd/>
            <a:tailEnd/>
          </a:ln>
        </p:spPr>
      </p:pic>
      <p:sp>
        <p:nvSpPr>
          <p:cNvPr id="4" name="Rectangle 3"/>
          <p:cNvSpPr/>
          <p:nvPr/>
        </p:nvSpPr>
        <p:spPr>
          <a:xfrm>
            <a:off x="1403648" y="5085184"/>
            <a:ext cx="6336704" cy="646331"/>
          </a:xfrm>
          <a:prstGeom prst="rect">
            <a:avLst/>
          </a:prstGeom>
        </p:spPr>
        <p:txBody>
          <a:bodyPr wrap="square">
            <a:spAutoFit/>
          </a:bodyPr>
          <a:lstStyle/>
          <a:p>
            <a:r>
              <a:rPr lang="en-GB" b="1" dirty="0" smtClean="0"/>
              <a:t>Figure </a:t>
            </a:r>
            <a:r>
              <a:rPr lang="en-GB" b="1" dirty="0" smtClean="0"/>
              <a:t>3:</a:t>
            </a:r>
            <a:r>
              <a:rPr lang="en-GB" dirty="0" smtClean="0"/>
              <a:t> </a:t>
            </a:r>
            <a:r>
              <a:rPr lang="en-GB" dirty="0" smtClean="0"/>
              <a:t>Graph representing dose responses of U257/7 after 96 hrs of exposure to </a:t>
            </a:r>
            <a:r>
              <a:rPr lang="en-GB" dirty="0" err="1" smtClean="0"/>
              <a:t>Mifepristone</a:t>
            </a:r>
            <a:r>
              <a:rPr lang="en-GB" dirty="0" smtClean="0"/>
              <a:t>. </a:t>
            </a:r>
            <a:endParaRPr lang="en-GB"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7813"/>
            <a:ext cx="8229600" cy="127000"/>
          </a:xfrm>
        </p:spPr>
        <p:txBody>
          <a:bodyPr>
            <a:normAutofit fontScale="90000"/>
          </a:bodyPr>
          <a:lstStyle/>
          <a:p>
            <a:endParaRPr lang="en-US" sz="4000"/>
          </a:p>
        </p:txBody>
      </p:sp>
      <p:sp>
        <p:nvSpPr>
          <p:cNvPr id="33795" name="Rectangle 3"/>
          <p:cNvSpPr>
            <a:spLocks noGrp="1" noChangeArrowheads="1"/>
          </p:cNvSpPr>
          <p:nvPr>
            <p:ph idx="1"/>
          </p:nvPr>
        </p:nvSpPr>
        <p:spPr>
          <a:xfrm>
            <a:off x="457200" y="692150"/>
            <a:ext cx="8229600" cy="5438775"/>
          </a:xfrm>
        </p:spPr>
        <p:txBody>
          <a:bodyPr>
            <a:normAutofit fontScale="85000" lnSpcReduction="20000"/>
          </a:bodyPr>
          <a:lstStyle/>
          <a:p>
            <a:r>
              <a:rPr lang="en-GB" i="1" dirty="0"/>
              <a:t>Effects of Progesterone and </a:t>
            </a:r>
            <a:r>
              <a:rPr lang="en-GB" i="1" dirty="0" err="1"/>
              <a:t>dexamethasone</a:t>
            </a:r>
            <a:r>
              <a:rPr lang="en-GB" i="1" dirty="0"/>
              <a:t> as growth stimulants were analysed on various cell </a:t>
            </a:r>
            <a:r>
              <a:rPr lang="en-GB" i="1" dirty="0" smtClean="0"/>
              <a:t>lines</a:t>
            </a:r>
          </a:p>
          <a:p>
            <a:r>
              <a:rPr lang="en-GB" i="1" dirty="0" smtClean="0"/>
              <a:t>There was no statistically significant growth stimulation with Progesterone in any of the cell lines. </a:t>
            </a:r>
            <a:endParaRPr lang="en-GB" i="1" dirty="0" smtClean="0"/>
          </a:p>
          <a:p>
            <a:r>
              <a:rPr lang="en-GB" i="1" dirty="0" smtClean="0"/>
              <a:t>There </a:t>
            </a:r>
            <a:r>
              <a:rPr lang="en-GB" i="1" dirty="0" smtClean="0"/>
              <a:t>was some growth stimulation with </a:t>
            </a:r>
            <a:r>
              <a:rPr lang="en-GB" i="1" dirty="0" err="1" smtClean="0"/>
              <a:t>Dexamethasone</a:t>
            </a:r>
            <a:r>
              <a:rPr lang="en-GB" i="1" dirty="0" smtClean="0"/>
              <a:t> in U257/7 on day 1 with all 3 doses of </a:t>
            </a:r>
            <a:r>
              <a:rPr lang="en-GB" i="1" dirty="0" err="1" smtClean="0"/>
              <a:t>Dexamethasone</a:t>
            </a:r>
            <a:r>
              <a:rPr lang="en-GB" i="1" dirty="0" smtClean="0"/>
              <a:t>. </a:t>
            </a:r>
            <a:endParaRPr lang="en-GB" i="1" dirty="0" smtClean="0"/>
          </a:p>
          <a:p>
            <a:r>
              <a:rPr lang="en-GB" i="1" dirty="0" smtClean="0"/>
              <a:t>This </a:t>
            </a:r>
            <a:r>
              <a:rPr lang="en-GB" i="1" dirty="0" smtClean="0"/>
              <a:t>was statistically significant but did not show an expected dose response pattern or was not sustained after day 1.  </a:t>
            </a:r>
            <a:endParaRPr lang="en-GB" i="1" dirty="0" smtClean="0"/>
          </a:p>
          <a:p>
            <a:r>
              <a:rPr lang="en-GB" i="1" dirty="0" smtClean="0"/>
              <a:t>On </a:t>
            </a:r>
            <a:r>
              <a:rPr lang="en-GB" i="1" dirty="0" err="1" smtClean="0"/>
              <a:t>immunostaining</a:t>
            </a:r>
            <a:r>
              <a:rPr lang="en-GB" i="1" dirty="0" smtClean="0"/>
              <a:t> none of the cell lines showed significant PR positivity including U257/7 and IN1265. </a:t>
            </a:r>
          </a:p>
          <a:p>
            <a:endParaRPr lang="en-GB"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700" name="Object 4"/>
          <p:cNvGraphicFramePr>
            <a:graphicFrameLocks noChangeAspect="1"/>
          </p:cNvGraphicFramePr>
          <p:nvPr/>
        </p:nvGraphicFramePr>
        <p:xfrm>
          <a:off x="0" y="908050"/>
          <a:ext cx="9144000" cy="5041900"/>
        </p:xfrm>
        <a:graphic>
          <a:graphicData uri="http://schemas.openxmlformats.org/presentationml/2006/ole">
            <p:oleObj spid="_x0000_s29700" name="Chart" r:id="rId4" imgW="5886416" imgH="2828857" progId="Excel.Sheet.8">
              <p:embed/>
            </p:oleObj>
          </a:graphicData>
        </a:graphic>
      </p:graphicFrame>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4"/>
          <p:cNvSpPr>
            <a:spLocks noGrp="1" noChangeArrowheads="1"/>
          </p:cNvSpPr>
          <p:nvPr>
            <p:ph type="title"/>
          </p:nvPr>
        </p:nvSpPr>
        <p:spPr/>
        <p:txBody>
          <a:bodyPr>
            <a:normAutofit fontScale="90000"/>
          </a:bodyPr>
          <a:lstStyle/>
          <a:p>
            <a:r>
              <a:rPr lang="en-GB" sz="2800" dirty="0" smtClean="0"/>
              <a:t>U257/7 </a:t>
            </a:r>
            <a:r>
              <a:rPr lang="en-GB" sz="2800" dirty="0"/>
              <a:t>and </a:t>
            </a:r>
            <a:r>
              <a:rPr lang="en-GB" sz="2800" dirty="0" smtClean="0"/>
              <a:t>MCF (Control endometrial cell line on the right shows strong PR positivity) </a:t>
            </a:r>
            <a:r>
              <a:rPr lang="en-GB" sz="2800" dirty="0"/>
              <a:t>PR staining</a:t>
            </a:r>
          </a:p>
        </p:txBody>
      </p:sp>
      <p:pic>
        <p:nvPicPr>
          <p:cNvPr id="71689" name="Picture 9" descr="U257-7 PR neg"/>
          <p:cNvPicPr>
            <a:picLocks noGrp="1" noChangeAspect="1" noChangeArrowheads="1"/>
          </p:cNvPicPr>
          <p:nvPr>
            <p:ph sz="quarter" idx="2"/>
          </p:nvPr>
        </p:nvPicPr>
        <p:blipFill>
          <a:blip r:embed="rId3" cstate="print"/>
          <a:srcRect/>
          <a:stretch>
            <a:fillRect/>
          </a:stretch>
        </p:blipFill>
        <p:spPr>
          <a:xfrm>
            <a:off x="467543" y="2206548"/>
            <a:ext cx="3919927" cy="2950644"/>
          </a:xfrm>
          <a:noFill/>
          <a:ln/>
        </p:spPr>
      </p:pic>
      <p:pic>
        <p:nvPicPr>
          <p:cNvPr id="71690" name="Picture 10" descr="MCF PR++"/>
          <p:cNvPicPr>
            <a:picLocks noGrp="1" noChangeAspect="1" noChangeArrowheads="1"/>
          </p:cNvPicPr>
          <p:nvPr>
            <p:ph sz="half" idx="3"/>
          </p:nvPr>
        </p:nvPicPr>
        <p:blipFill>
          <a:blip r:embed="rId4" cstate="print"/>
          <a:stretch>
            <a:fillRect/>
          </a:stretch>
        </p:blipFill>
        <p:spPr>
          <a:xfrm>
            <a:off x="4648200" y="2345148"/>
            <a:ext cx="4038600" cy="3040828"/>
          </a:xfrm>
          <a:noFill/>
          <a:ln/>
        </p:spPr>
      </p:pic>
      <p:sp>
        <p:nvSpPr>
          <p:cNvPr id="6" name="Content Placeholder 5"/>
          <p:cNvSpPr>
            <a:spLocks noGrp="1"/>
          </p:cNvSpPr>
          <p:nvPr>
            <p:ph sz="quarter" idx="1"/>
          </p:nvPr>
        </p:nvSpPr>
        <p:spPr/>
        <p:txBody>
          <a:bodyPr/>
          <a:lstStyle/>
          <a:p>
            <a:endParaRPr lang="en-GB"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277813"/>
            <a:ext cx="8229600" cy="342900"/>
          </a:xfrm>
        </p:spPr>
        <p:txBody>
          <a:bodyPr>
            <a:normAutofit fontScale="90000"/>
          </a:bodyPr>
          <a:lstStyle/>
          <a:p>
            <a:r>
              <a:rPr lang="en-GB" sz="4000" i="1" dirty="0" smtClean="0"/>
              <a:t>Discussion</a:t>
            </a:r>
            <a:endParaRPr lang="en-GB" sz="4000" i="1" dirty="0"/>
          </a:p>
        </p:txBody>
      </p:sp>
      <p:sp>
        <p:nvSpPr>
          <p:cNvPr id="83971" name="Rectangle 3"/>
          <p:cNvSpPr>
            <a:spLocks noGrp="1" noChangeArrowheads="1"/>
          </p:cNvSpPr>
          <p:nvPr>
            <p:ph idx="1"/>
          </p:nvPr>
        </p:nvSpPr>
        <p:spPr>
          <a:xfrm>
            <a:off x="457200" y="765175"/>
            <a:ext cx="8229600" cy="5759450"/>
          </a:xfrm>
        </p:spPr>
        <p:txBody>
          <a:bodyPr>
            <a:normAutofit fontScale="92500" lnSpcReduction="20000"/>
          </a:bodyPr>
          <a:lstStyle/>
          <a:p>
            <a:r>
              <a:rPr lang="en-GB" sz="2800" i="1" dirty="0" smtClean="0"/>
              <a:t>Considering the significant morbidity and mortality associated with malignant </a:t>
            </a:r>
            <a:r>
              <a:rPr lang="en-GB" sz="2800" i="1" dirty="0" err="1" smtClean="0"/>
              <a:t>gliomas</a:t>
            </a:r>
            <a:r>
              <a:rPr lang="en-GB" sz="2800" i="1" dirty="0" smtClean="0"/>
              <a:t> and the limited effective modalities available to treat these tumours, it becomes necessary to test any logical treatment option possible to improve treatment outcomes in these devastating tumours</a:t>
            </a:r>
          </a:p>
          <a:p>
            <a:r>
              <a:rPr lang="en-GB" sz="2800" i="1" dirty="0" err="1" smtClean="0"/>
              <a:t>Mifepristone</a:t>
            </a:r>
            <a:r>
              <a:rPr lang="en-GB" sz="2800" i="1" dirty="0" smtClean="0"/>
              <a:t> has been successfully used in various trials to control </a:t>
            </a:r>
            <a:r>
              <a:rPr lang="en-GB" sz="2800" i="1" dirty="0" err="1" smtClean="0"/>
              <a:t>meningioma</a:t>
            </a:r>
            <a:r>
              <a:rPr lang="en-GB" sz="2800" i="1" dirty="0" smtClean="0"/>
              <a:t> growth in patients with either in-operable or recurrent </a:t>
            </a:r>
            <a:r>
              <a:rPr lang="en-GB" sz="2800" i="1" dirty="0" err="1" smtClean="0"/>
              <a:t>meningiomas</a:t>
            </a:r>
            <a:r>
              <a:rPr lang="en-GB" sz="2800" i="1" dirty="0" smtClean="0"/>
              <a:t> (26, 27, 28</a:t>
            </a:r>
            <a:r>
              <a:rPr lang="en-GB" sz="2800" i="1" dirty="0" smtClean="0"/>
              <a:t>)</a:t>
            </a:r>
          </a:p>
          <a:p>
            <a:r>
              <a:rPr lang="en-GB" sz="2800" i="1" dirty="0" err="1" smtClean="0"/>
              <a:t>Pinsky</a:t>
            </a:r>
            <a:r>
              <a:rPr lang="en-GB" sz="2800" i="1" dirty="0" smtClean="0"/>
              <a:t> et al demonstrated in their in vivo and in vitro experiments, a growth suppression of &gt; 50% with </a:t>
            </a:r>
            <a:r>
              <a:rPr lang="en-GB" sz="2800" i="1" dirty="0" err="1" smtClean="0"/>
              <a:t>Mifepristone</a:t>
            </a:r>
            <a:r>
              <a:rPr lang="en-GB" sz="2800" i="1" dirty="0" smtClean="0"/>
              <a:t>. </a:t>
            </a:r>
            <a:endParaRPr lang="en-GB" sz="2800" i="1" dirty="0" smtClean="0"/>
          </a:p>
          <a:p>
            <a:r>
              <a:rPr lang="en-GB" sz="2800" i="1" dirty="0" smtClean="0"/>
              <a:t>They </a:t>
            </a:r>
            <a:r>
              <a:rPr lang="en-GB" sz="2800" i="1" dirty="0" smtClean="0"/>
              <a:t>showed that </a:t>
            </a:r>
            <a:r>
              <a:rPr lang="en-GB" sz="2800" i="1" dirty="0" err="1" smtClean="0"/>
              <a:t>Mifepristone</a:t>
            </a:r>
            <a:r>
              <a:rPr lang="en-GB" sz="2800" i="1" dirty="0" smtClean="0"/>
              <a:t> suppressed tumour growth even when used without growth stimulants like progesterone or </a:t>
            </a:r>
            <a:r>
              <a:rPr lang="en-GB" sz="2800" i="1" dirty="0" err="1" smtClean="0"/>
              <a:t>dexmethasone</a:t>
            </a:r>
            <a:endParaRPr lang="en-GB" sz="2800" i="1" dirty="0"/>
          </a:p>
        </p:txBody>
      </p:sp>
    </p:spTree>
  </p:cSld>
  <p:clrMapOvr>
    <a:masterClrMapping/>
  </p:clrMapOvr>
  <p:transition>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7813"/>
            <a:ext cx="8229600" cy="127000"/>
          </a:xfrm>
        </p:spPr>
        <p:txBody>
          <a:bodyPr>
            <a:normAutofit fontScale="90000"/>
          </a:bodyPr>
          <a:lstStyle/>
          <a:p>
            <a:endParaRPr lang="en-US" sz="4000"/>
          </a:p>
        </p:txBody>
      </p:sp>
      <p:sp>
        <p:nvSpPr>
          <p:cNvPr id="8195" name="Rectangle 3"/>
          <p:cNvSpPr>
            <a:spLocks noGrp="1" noChangeArrowheads="1"/>
          </p:cNvSpPr>
          <p:nvPr>
            <p:ph idx="1"/>
          </p:nvPr>
        </p:nvSpPr>
        <p:spPr>
          <a:xfrm>
            <a:off x="457200" y="549275"/>
            <a:ext cx="8229600" cy="5581650"/>
          </a:xfrm>
        </p:spPr>
        <p:txBody>
          <a:bodyPr/>
          <a:lstStyle/>
          <a:p>
            <a:r>
              <a:rPr lang="en-GB" i="1" dirty="0"/>
              <a:t>Malignant </a:t>
            </a:r>
            <a:r>
              <a:rPr lang="en-GB" i="1" dirty="0" err="1"/>
              <a:t>Glioma</a:t>
            </a:r>
            <a:r>
              <a:rPr lang="en-GB" i="1" dirty="0"/>
              <a:t> is the most common malignant primary brain </a:t>
            </a:r>
            <a:r>
              <a:rPr lang="en-GB" i="1" dirty="0" smtClean="0"/>
              <a:t>tumour</a:t>
            </a:r>
            <a:endParaRPr lang="en-GB" i="1" dirty="0"/>
          </a:p>
          <a:p>
            <a:r>
              <a:rPr lang="en-GB" i="1" dirty="0"/>
              <a:t>It is a significant burden to society- social and financial</a:t>
            </a:r>
          </a:p>
          <a:p>
            <a:r>
              <a:rPr lang="en-GB" i="1" dirty="0"/>
              <a:t>Life span for a patient with malignant </a:t>
            </a:r>
            <a:r>
              <a:rPr lang="en-GB" i="1" dirty="0" err="1"/>
              <a:t>glioma</a:t>
            </a:r>
            <a:r>
              <a:rPr lang="en-GB" i="1" dirty="0"/>
              <a:t> is still few weeks to few months</a:t>
            </a:r>
          </a:p>
          <a:p>
            <a:r>
              <a:rPr lang="en-GB" i="1" dirty="0"/>
              <a:t>There is presently no cure to malignant </a:t>
            </a:r>
            <a:r>
              <a:rPr lang="en-GB" i="1" dirty="0" err="1"/>
              <a:t>Gliomas</a:t>
            </a:r>
            <a:endParaRPr lang="en-GB" i="1" dirty="0"/>
          </a:p>
          <a:p>
            <a:r>
              <a:rPr lang="en-GB" i="1" dirty="0"/>
              <a:t>Most treatment strategies aim to increase life span by few weeks to months</a:t>
            </a:r>
          </a:p>
          <a:p>
            <a:endParaRPr lang="en-GB" dirty="0"/>
          </a:p>
          <a:p>
            <a:endParaRPr lang="en-GB"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88640"/>
          </a:xfrm>
        </p:spPr>
        <p:txBody>
          <a:bodyPr>
            <a:normAutofit fontScale="90000"/>
          </a:bodyPr>
          <a:lstStyle/>
          <a:p>
            <a:endParaRPr lang="en-GB" dirty="0"/>
          </a:p>
        </p:txBody>
      </p:sp>
      <p:sp>
        <p:nvSpPr>
          <p:cNvPr id="3" name="Content Placeholder 2"/>
          <p:cNvSpPr>
            <a:spLocks noGrp="1"/>
          </p:cNvSpPr>
          <p:nvPr>
            <p:ph idx="1"/>
          </p:nvPr>
        </p:nvSpPr>
        <p:spPr>
          <a:xfrm>
            <a:off x="304800" y="260648"/>
            <a:ext cx="8686800" cy="6264696"/>
          </a:xfrm>
        </p:spPr>
        <p:txBody>
          <a:bodyPr>
            <a:normAutofit fontScale="92500" lnSpcReduction="10000"/>
          </a:bodyPr>
          <a:lstStyle/>
          <a:p>
            <a:r>
              <a:rPr lang="en-GB" i="1" dirty="0" smtClean="0"/>
              <a:t>Similar experiment done by Gonzalez-</a:t>
            </a:r>
            <a:r>
              <a:rPr lang="en-GB" i="1" dirty="0" err="1" smtClean="0"/>
              <a:t>Aguero</a:t>
            </a:r>
            <a:r>
              <a:rPr lang="en-GB" i="1" dirty="0" smtClean="0"/>
              <a:t> et al using 2 cell lines showed growth suppressive potential of </a:t>
            </a:r>
            <a:r>
              <a:rPr lang="en-GB" i="1" dirty="0" err="1" smtClean="0"/>
              <a:t>Mifepristone</a:t>
            </a:r>
            <a:r>
              <a:rPr lang="en-GB" i="1" dirty="0" smtClean="0"/>
              <a:t>. </a:t>
            </a:r>
            <a:endParaRPr lang="en-GB" i="1" dirty="0" smtClean="0"/>
          </a:p>
          <a:p>
            <a:r>
              <a:rPr lang="en-GB" i="1" dirty="0" smtClean="0"/>
              <a:t>They </a:t>
            </a:r>
            <a:r>
              <a:rPr lang="en-GB" i="1" dirty="0" smtClean="0"/>
              <a:t>also showed that Progesterone increased the “S” phase of </a:t>
            </a:r>
            <a:r>
              <a:rPr lang="en-GB" i="1" dirty="0" err="1" smtClean="0"/>
              <a:t>glioma</a:t>
            </a:r>
            <a:r>
              <a:rPr lang="en-GB" i="1" dirty="0" smtClean="0"/>
              <a:t> cell cycle and </a:t>
            </a:r>
            <a:r>
              <a:rPr lang="en-GB" i="1" dirty="0" err="1" smtClean="0"/>
              <a:t>Mifepristone</a:t>
            </a:r>
            <a:r>
              <a:rPr lang="en-GB" i="1" dirty="0" smtClean="0"/>
              <a:t> blocked that effect of Progesterone. </a:t>
            </a:r>
            <a:endParaRPr lang="en-GB" i="1" dirty="0" smtClean="0"/>
          </a:p>
          <a:p>
            <a:r>
              <a:rPr lang="en-GB" i="1" dirty="0" smtClean="0"/>
              <a:t>Used </a:t>
            </a:r>
            <a:r>
              <a:rPr lang="en-GB" i="1" dirty="0" smtClean="0"/>
              <a:t>alone in the absence of Progesterone, </a:t>
            </a:r>
            <a:r>
              <a:rPr lang="en-GB" i="1" dirty="0" err="1" smtClean="0"/>
              <a:t>Mifepristone</a:t>
            </a:r>
            <a:r>
              <a:rPr lang="en-GB" i="1" dirty="0" smtClean="0"/>
              <a:t> did not seem to affect the cell cycle, indicating possibly a different mechanism of action. </a:t>
            </a:r>
            <a:endParaRPr lang="en-GB" i="1" dirty="0" smtClean="0"/>
          </a:p>
          <a:p>
            <a:r>
              <a:rPr lang="en-GB" i="1" dirty="0" smtClean="0"/>
              <a:t>They </a:t>
            </a:r>
            <a:r>
              <a:rPr lang="en-GB" i="1" dirty="0" smtClean="0"/>
              <a:t>also found growth suppressive effects from day 2 onwards when </a:t>
            </a:r>
            <a:r>
              <a:rPr lang="en-GB" i="1" dirty="0" err="1" smtClean="0"/>
              <a:t>Mifepristone</a:t>
            </a:r>
            <a:r>
              <a:rPr lang="en-GB" i="1" dirty="0" smtClean="0"/>
              <a:t> was used alone</a:t>
            </a:r>
            <a:endParaRPr lang="en-GB" i="1"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88640"/>
          </a:xfrm>
        </p:spPr>
        <p:txBody>
          <a:bodyPr>
            <a:normAutofit fontScale="90000"/>
          </a:bodyPr>
          <a:lstStyle/>
          <a:p>
            <a:endParaRPr lang="en-GB" dirty="0"/>
          </a:p>
        </p:txBody>
      </p:sp>
      <p:sp>
        <p:nvSpPr>
          <p:cNvPr id="3" name="Content Placeholder 2"/>
          <p:cNvSpPr>
            <a:spLocks noGrp="1"/>
          </p:cNvSpPr>
          <p:nvPr>
            <p:ph idx="1"/>
          </p:nvPr>
        </p:nvSpPr>
        <p:spPr>
          <a:xfrm>
            <a:off x="304800" y="620688"/>
            <a:ext cx="8686800" cy="5616624"/>
          </a:xfrm>
        </p:spPr>
        <p:txBody>
          <a:bodyPr>
            <a:normAutofit fontScale="70000" lnSpcReduction="20000"/>
          </a:bodyPr>
          <a:lstStyle/>
          <a:p>
            <a:r>
              <a:rPr lang="en-GB" i="1" dirty="0" smtClean="0"/>
              <a:t>In our experiments, we have been successful in demonstrating the growth suppressive effects of </a:t>
            </a:r>
            <a:r>
              <a:rPr lang="en-GB" i="1" dirty="0" err="1" smtClean="0"/>
              <a:t>Mifepristone</a:t>
            </a:r>
            <a:r>
              <a:rPr lang="en-GB" i="1" dirty="0" smtClean="0"/>
              <a:t> on </a:t>
            </a:r>
            <a:r>
              <a:rPr lang="en-GB" i="1" dirty="0" err="1" smtClean="0"/>
              <a:t>glioma</a:t>
            </a:r>
            <a:r>
              <a:rPr lang="en-GB" i="1" dirty="0" smtClean="0"/>
              <a:t> cell lines. </a:t>
            </a:r>
            <a:endParaRPr lang="en-GB" i="1" dirty="0" smtClean="0"/>
          </a:p>
          <a:p>
            <a:r>
              <a:rPr lang="en-GB" i="1" dirty="0" smtClean="0"/>
              <a:t>We </a:t>
            </a:r>
            <a:r>
              <a:rPr lang="en-GB" i="1" dirty="0" smtClean="0"/>
              <a:t>were however not able to demonstrate growth stimulation by either Progesterone or </a:t>
            </a:r>
            <a:r>
              <a:rPr lang="en-GB" i="1" dirty="0" err="1" smtClean="0"/>
              <a:t>Dexamethasone</a:t>
            </a:r>
            <a:r>
              <a:rPr lang="en-GB" i="1" dirty="0" smtClean="0"/>
              <a:t> to any significant degree</a:t>
            </a:r>
            <a:r>
              <a:rPr lang="en-GB" i="1" dirty="0" smtClean="0"/>
              <a:t>.</a:t>
            </a:r>
          </a:p>
          <a:p>
            <a:r>
              <a:rPr lang="en-GB" i="1" dirty="0" smtClean="0"/>
              <a:t> </a:t>
            </a:r>
            <a:r>
              <a:rPr lang="en-GB" i="1" dirty="0" smtClean="0"/>
              <a:t>Also, we found that effect of </a:t>
            </a:r>
            <a:r>
              <a:rPr lang="en-GB" i="1" dirty="0" err="1" smtClean="0"/>
              <a:t>Mifepristone</a:t>
            </a:r>
            <a:r>
              <a:rPr lang="en-GB" i="1" dirty="0" smtClean="0"/>
              <a:t> was most pronounced on days 3 and 4 rather than from day 2. </a:t>
            </a:r>
            <a:endParaRPr lang="en-GB" i="1" dirty="0" smtClean="0"/>
          </a:p>
          <a:p>
            <a:r>
              <a:rPr lang="en-GB" i="1" dirty="0" smtClean="0"/>
              <a:t>None </a:t>
            </a:r>
            <a:r>
              <a:rPr lang="en-GB" i="1" dirty="0" smtClean="0"/>
              <a:t>of the cell lines used by us showed significant PR receptor positivity. </a:t>
            </a:r>
            <a:endParaRPr lang="en-GB" i="1" dirty="0" smtClean="0"/>
          </a:p>
          <a:p>
            <a:r>
              <a:rPr lang="en-GB" i="1" dirty="0" smtClean="0"/>
              <a:t>It </a:t>
            </a:r>
            <a:r>
              <a:rPr lang="en-GB" i="1" dirty="0" smtClean="0"/>
              <a:t>is known that receptor expression diminishes significantly in tumours grown in cultures (25). This could explain why </a:t>
            </a:r>
            <a:r>
              <a:rPr lang="en-GB" i="1" dirty="0" err="1" smtClean="0"/>
              <a:t>immunostaining</a:t>
            </a:r>
            <a:r>
              <a:rPr lang="en-GB" i="1" dirty="0" smtClean="0"/>
              <a:t> did not reveal PR positivity in our experiment. </a:t>
            </a:r>
            <a:endParaRPr lang="en-GB" i="1" dirty="0" smtClean="0"/>
          </a:p>
          <a:p>
            <a:r>
              <a:rPr lang="en-GB" i="1" dirty="0" smtClean="0"/>
              <a:t>This </a:t>
            </a:r>
            <a:r>
              <a:rPr lang="en-GB" i="1" dirty="0" smtClean="0"/>
              <a:t>could also explain the lack of predictability of expected response to various doses of drugs. This may also be the reason why we have not been able to demonstrate growth stimulation by either progesterone or </a:t>
            </a:r>
            <a:r>
              <a:rPr lang="en-GB" i="1" dirty="0" err="1" smtClean="0"/>
              <a:t>dexamethasone</a:t>
            </a:r>
            <a:r>
              <a:rPr lang="en-GB" i="1" dirty="0" smtClean="0"/>
              <a:t>. </a:t>
            </a:r>
            <a:endParaRPr lang="en-GB" i="1" dirty="0" smtClean="0"/>
          </a:p>
          <a:p>
            <a:r>
              <a:rPr lang="en-GB" i="1" dirty="0" smtClean="0"/>
              <a:t>It </a:t>
            </a:r>
            <a:r>
              <a:rPr lang="en-GB" i="1" dirty="0" smtClean="0"/>
              <a:t>is also possible why higher doses showed better response than lower doses. </a:t>
            </a:r>
            <a:endParaRPr lang="en-GB" i="1" dirty="0" smtClean="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88640"/>
          </a:xfrm>
        </p:spPr>
        <p:txBody>
          <a:bodyPr>
            <a:normAutofit fontScale="90000"/>
          </a:bodyPr>
          <a:lstStyle/>
          <a:p>
            <a:endParaRPr lang="en-GB" dirty="0"/>
          </a:p>
        </p:txBody>
      </p:sp>
      <p:sp>
        <p:nvSpPr>
          <p:cNvPr id="3" name="Content Placeholder 2"/>
          <p:cNvSpPr>
            <a:spLocks noGrp="1"/>
          </p:cNvSpPr>
          <p:nvPr>
            <p:ph idx="1"/>
          </p:nvPr>
        </p:nvSpPr>
        <p:spPr>
          <a:xfrm>
            <a:off x="304800" y="332656"/>
            <a:ext cx="8686800" cy="6192688"/>
          </a:xfrm>
        </p:spPr>
        <p:txBody>
          <a:bodyPr>
            <a:normAutofit fontScale="70000" lnSpcReduction="20000"/>
          </a:bodyPr>
          <a:lstStyle/>
          <a:p>
            <a:r>
              <a:rPr lang="en-GB" i="1" dirty="0" smtClean="0"/>
              <a:t>If however our cell lines were truly PR deficient, then the growth suppression by </a:t>
            </a:r>
            <a:r>
              <a:rPr lang="en-GB" i="1" dirty="0" err="1" smtClean="0"/>
              <a:t>Mifepristone</a:t>
            </a:r>
            <a:r>
              <a:rPr lang="en-GB" i="1" dirty="0" smtClean="0"/>
              <a:t> in the absence of growth stimulation by either progesterone or </a:t>
            </a:r>
            <a:r>
              <a:rPr lang="en-GB" i="1" dirty="0" err="1" smtClean="0"/>
              <a:t>dexamethasone</a:t>
            </a:r>
            <a:r>
              <a:rPr lang="en-GB" i="1" dirty="0" smtClean="0"/>
              <a:t>, may indicate a different mechanism of action which we are not able to </a:t>
            </a:r>
            <a:r>
              <a:rPr lang="en-GB" i="1" dirty="0" smtClean="0"/>
              <a:t>explain</a:t>
            </a:r>
          </a:p>
          <a:p>
            <a:r>
              <a:rPr lang="en-GB" i="1" dirty="0" smtClean="0"/>
              <a:t>This does increase the therapeutic potential of </a:t>
            </a:r>
            <a:r>
              <a:rPr lang="en-GB" i="1" dirty="0" err="1" smtClean="0"/>
              <a:t>Mifepristone</a:t>
            </a:r>
            <a:r>
              <a:rPr lang="en-GB" i="1" dirty="0" smtClean="0"/>
              <a:t> in </a:t>
            </a:r>
            <a:r>
              <a:rPr lang="en-GB" i="1" dirty="0" err="1" smtClean="0"/>
              <a:t>Gliomas</a:t>
            </a:r>
            <a:r>
              <a:rPr lang="en-GB" i="1" smtClean="0"/>
              <a:t> </a:t>
            </a:r>
            <a:r>
              <a:rPr lang="en-GB" i="1" smtClean="0"/>
              <a:t>as not </a:t>
            </a:r>
            <a:r>
              <a:rPr lang="en-GB" i="1" dirty="0" smtClean="0"/>
              <a:t>all malignant </a:t>
            </a:r>
            <a:r>
              <a:rPr lang="en-GB" i="1" dirty="0" err="1" smtClean="0"/>
              <a:t>gliomas</a:t>
            </a:r>
            <a:r>
              <a:rPr lang="en-GB" i="1" dirty="0" smtClean="0"/>
              <a:t> are PR </a:t>
            </a:r>
            <a:r>
              <a:rPr lang="en-GB" i="1" dirty="0" smtClean="0"/>
              <a:t>positive</a:t>
            </a:r>
          </a:p>
          <a:p>
            <a:endParaRPr lang="en-GB" i="1" dirty="0" smtClean="0"/>
          </a:p>
          <a:p>
            <a:r>
              <a:rPr lang="en-GB" b="1" i="1" dirty="0" smtClean="0"/>
              <a:t>Conclusion: </a:t>
            </a:r>
            <a:endParaRPr lang="en-GB" i="1" dirty="0" smtClean="0"/>
          </a:p>
          <a:p>
            <a:r>
              <a:rPr lang="en-GB" i="1" dirty="0" smtClean="0"/>
              <a:t>Our experiments confirm the growth suppressive potential of </a:t>
            </a:r>
            <a:r>
              <a:rPr lang="en-GB" i="1" dirty="0" err="1" smtClean="0"/>
              <a:t>Mifepristone</a:t>
            </a:r>
            <a:r>
              <a:rPr lang="en-GB" i="1" dirty="0" smtClean="0"/>
              <a:t> on malignant </a:t>
            </a:r>
            <a:r>
              <a:rPr lang="en-GB" i="1" dirty="0" err="1" smtClean="0"/>
              <a:t>glioma</a:t>
            </a:r>
            <a:r>
              <a:rPr lang="en-GB" i="1" dirty="0" smtClean="0"/>
              <a:t> cell lines grown in the laboratory. </a:t>
            </a:r>
            <a:endParaRPr lang="en-GB" i="1" dirty="0" smtClean="0"/>
          </a:p>
          <a:p>
            <a:r>
              <a:rPr lang="en-GB" i="1" dirty="0" smtClean="0"/>
              <a:t>Our </a:t>
            </a:r>
            <a:r>
              <a:rPr lang="en-GB" i="1" dirty="0" smtClean="0"/>
              <a:t>results are in keeping with other reports in literature with a few differences. </a:t>
            </a:r>
            <a:endParaRPr lang="en-GB" i="1" dirty="0" smtClean="0"/>
          </a:p>
          <a:p>
            <a:r>
              <a:rPr lang="en-GB" i="1" dirty="0" smtClean="0"/>
              <a:t>This </a:t>
            </a:r>
            <a:r>
              <a:rPr lang="en-GB" i="1" dirty="0" smtClean="0"/>
              <a:t>raises the possibility of use of </a:t>
            </a:r>
            <a:r>
              <a:rPr lang="en-GB" i="1" dirty="0" err="1" smtClean="0"/>
              <a:t>Mifepristone</a:t>
            </a:r>
            <a:r>
              <a:rPr lang="en-GB" i="1" dirty="0" smtClean="0"/>
              <a:t> in treatment of </a:t>
            </a:r>
            <a:r>
              <a:rPr lang="en-GB" i="1" dirty="0" smtClean="0"/>
              <a:t>GBMs</a:t>
            </a:r>
            <a:r>
              <a:rPr lang="en-GB" i="1" dirty="0" smtClean="0"/>
              <a:t> </a:t>
            </a:r>
            <a:r>
              <a:rPr lang="en-GB" i="1" dirty="0" smtClean="0"/>
              <a:t>but </a:t>
            </a:r>
            <a:r>
              <a:rPr lang="en-GB" i="1" dirty="0" smtClean="0"/>
              <a:t>needs further investigating possibly in the form of use of the drug first on primary </a:t>
            </a:r>
            <a:r>
              <a:rPr lang="en-GB" i="1" dirty="0" err="1" smtClean="0"/>
              <a:t>glioma</a:t>
            </a:r>
            <a:r>
              <a:rPr lang="en-GB" i="1" dirty="0" smtClean="0"/>
              <a:t> cultures or in vivo studies before </a:t>
            </a:r>
            <a:r>
              <a:rPr lang="en-GB" i="1" dirty="0" err="1" smtClean="0"/>
              <a:t>Mifepristone</a:t>
            </a:r>
            <a:r>
              <a:rPr lang="en-GB" i="1" dirty="0" smtClean="0"/>
              <a:t> can become a treatment modality in humans. </a:t>
            </a:r>
            <a:endParaRPr lang="en-GB" i="1" dirty="0" smtClean="0"/>
          </a:p>
          <a:p>
            <a:r>
              <a:rPr lang="en-GB" i="1" dirty="0" smtClean="0"/>
              <a:t>But </a:t>
            </a:r>
            <a:r>
              <a:rPr lang="en-GB" i="1" dirty="0" smtClean="0"/>
              <a:t>our and few other experiments have certainly opened an interesting and potentially useful treatment option for a so far incurable and devastating disease.</a:t>
            </a:r>
          </a:p>
          <a:p>
            <a:endParaRPr lang="en-GB" i="1" dirty="0" smtClean="0"/>
          </a:p>
          <a:p>
            <a:endParaRPr lang="en-GB"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88640"/>
          </a:xfrm>
        </p:spPr>
        <p:txBody>
          <a:bodyPr>
            <a:normAutofit fontScale="90000"/>
          </a:bodyPr>
          <a:lstStyle/>
          <a:p>
            <a:endParaRPr lang="en-GB" dirty="0"/>
          </a:p>
        </p:txBody>
      </p:sp>
      <p:sp>
        <p:nvSpPr>
          <p:cNvPr id="3" name="Content Placeholder 2"/>
          <p:cNvSpPr>
            <a:spLocks noGrp="1"/>
          </p:cNvSpPr>
          <p:nvPr>
            <p:ph idx="1"/>
          </p:nvPr>
        </p:nvSpPr>
        <p:spPr>
          <a:xfrm>
            <a:off x="304800" y="188640"/>
            <a:ext cx="8686800" cy="6480720"/>
          </a:xfrm>
        </p:spPr>
        <p:txBody>
          <a:bodyPr>
            <a:normAutofit fontScale="47500" lnSpcReduction="20000"/>
          </a:bodyPr>
          <a:lstStyle/>
          <a:p>
            <a:endParaRPr lang="en-GB" b="1" dirty="0" smtClean="0"/>
          </a:p>
          <a:p>
            <a:r>
              <a:rPr lang="en-GB" b="1" dirty="0" smtClean="0"/>
              <a:t>References:</a:t>
            </a:r>
          </a:p>
          <a:p>
            <a:endParaRPr lang="en-GB" dirty="0" smtClean="0"/>
          </a:p>
          <a:p>
            <a:r>
              <a:rPr lang="en-GB" dirty="0" smtClean="0"/>
              <a:t>1) Inhibition of Growth of the Human Malignant </a:t>
            </a:r>
            <a:r>
              <a:rPr lang="en-GB" dirty="0" err="1" smtClean="0"/>
              <a:t>Glioma</a:t>
            </a:r>
            <a:r>
              <a:rPr lang="en-GB" dirty="0" smtClean="0"/>
              <a:t> Cell Line (U87MG) by the Steroid Hormone Antagonist RU486</a:t>
            </a:r>
            <a:r>
              <a:rPr lang="en-GB" dirty="0" smtClean="0"/>
              <a:t>*</a:t>
            </a:r>
            <a:r>
              <a:rPr lang="en-GB" dirty="0" smtClean="0"/>
              <a:t> </a:t>
            </a:r>
          </a:p>
          <a:p>
            <a:r>
              <a:rPr lang="en-GB" dirty="0" err="1" smtClean="0"/>
              <a:t>Jacek</a:t>
            </a:r>
            <a:r>
              <a:rPr lang="en-GB" dirty="0" smtClean="0"/>
              <a:t> </a:t>
            </a:r>
            <a:r>
              <a:rPr lang="en-GB" dirty="0" err="1" smtClean="0"/>
              <a:t>Pinski</a:t>
            </a:r>
            <a:r>
              <a:rPr lang="en-GB" dirty="0" smtClean="0"/>
              <a:t>, Gabor </a:t>
            </a:r>
            <a:r>
              <a:rPr lang="en-GB" dirty="0" err="1" smtClean="0"/>
              <a:t>Halmos</a:t>
            </a:r>
            <a:r>
              <a:rPr lang="en-GB" dirty="0" smtClean="0"/>
              <a:t>, Yutaka </a:t>
            </a:r>
            <a:r>
              <a:rPr lang="en-GB" dirty="0" err="1" smtClean="0"/>
              <a:t>Shirahige</a:t>
            </a:r>
            <a:r>
              <a:rPr lang="en-GB" dirty="0" smtClean="0"/>
              <a:t>, James </a:t>
            </a:r>
            <a:r>
              <a:rPr lang="en-GB" dirty="0" err="1" smtClean="0"/>
              <a:t>Wittliff</a:t>
            </a:r>
            <a:r>
              <a:rPr lang="en-GB" dirty="0" smtClean="0"/>
              <a:t>, and Andrew V. </a:t>
            </a:r>
            <a:r>
              <a:rPr lang="en-GB" dirty="0" smtClean="0"/>
              <a:t>Schally</a:t>
            </a:r>
            <a:r>
              <a:rPr lang="en-GB" dirty="0" smtClean="0"/>
              <a:t> </a:t>
            </a:r>
          </a:p>
          <a:p>
            <a:r>
              <a:rPr lang="en-GB" dirty="0" smtClean="0"/>
              <a:t>Journal of Clinical Endocrinology and Metabolism, Vol. 77 (5), 1388-93</a:t>
            </a:r>
          </a:p>
          <a:p>
            <a:r>
              <a:rPr lang="en-GB" dirty="0" smtClean="0"/>
              <a:t> </a:t>
            </a:r>
          </a:p>
          <a:p>
            <a:r>
              <a:rPr lang="en-GB" dirty="0" smtClean="0"/>
              <a:t>2) Progesterone effects on cell growth of U373 and D54 human </a:t>
            </a:r>
            <a:r>
              <a:rPr lang="en-GB" dirty="0" err="1" smtClean="0"/>
              <a:t>astrocytoma</a:t>
            </a:r>
            <a:r>
              <a:rPr lang="en-GB" dirty="0" smtClean="0"/>
              <a:t> cell lines</a:t>
            </a:r>
            <a:r>
              <a:rPr lang="en-GB" dirty="0" smtClean="0"/>
              <a:t>.</a:t>
            </a:r>
            <a:r>
              <a:rPr lang="en-GB" dirty="0" smtClean="0"/>
              <a:t> </a:t>
            </a:r>
          </a:p>
          <a:p>
            <a:r>
              <a:rPr lang="en-GB" dirty="0" err="1" smtClean="0">
                <a:solidFill>
                  <a:schemeClr val="tx1"/>
                </a:solidFill>
                <a:hlinkClick r:id="rId2"/>
              </a:rPr>
              <a:t>González-Agüero</a:t>
            </a:r>
            <a:r>
              <a:rPr lang="en-GB" dirty="0" smtClean="0">
                <a:solidFill>
                  <a:schemeClr val="tx1"/>
                </a:solidFill>
                <a:hlinkClick r:id="rId2"/>
              </a:rPr>
              <a:t> G</a:t>
            </a:r>
            <a:r>
              <a:rPr lang="en-GB" dirty="0" smtClean="0">
                <a:solidFill>
                  <a:schemeClr val="tx1"/>
                </a:solidFill>
              </a:rPr>
              <a:t>, </a:t>
            </a:r>
            <a:r>
              <a:rPr lang="en-GB" dirty="0" err="1" smtClean="0">
                <a:solidFill>
                  <a:schemeClr val="tx1"/>
                </a:solidFill>
                <a:hlinkClick r:id="rId3"/>
              </a:rPr>
              <a:t>Gutiérrez</a:t>
            </a:r>
            <a:r>
              <a:rPr lang="en-GB" dirty="0" smtClean="0">
                <a:solidFill>
                  <a:schemeClr val="tx1"/>
                </a:solidFill>
                <a:hlinkClick r:id="rId3"/>
              </a:rPr>
              <a:t> AA</a:t>
            </a:r>
            <a:r>
              <a:rPr lang="en-GB" dirty="0" smtClean="0">
                <a:solidFill>
                  <a:schemeClr val="tx1"/>
                </a:solidFill>
              </a:rPr>
              <a:t>, </a:t>
            </a:r>
            <a:r>
              <a:rPr lang="en-GB" dirty="0" err="1" smtClean="0">
                <a:solidFill>
                  <a:schemeClr val="tx1"/>
                </a:solidFill>
                <a:hlinkClick r:id="rId4"/>
              </a:rPr>
              <a:t>González</a:t>
            </a:r>
            <a:r>
              <a:rPr lang="en-GB" dirty="0" smtClean="0">
                <a:solidFill>
                  <a:schemeClr val="tx1"/>
                </a:solidFill>
                <a:hlinkClick r:id="rId4"/>
              </a:rPr>
              <a:t>-Espinosa D</a:t>
            </a:r>
            <a:r>
              <a:rPr lang="en-GB" dirty="0" smtClean="0">
                <a:solidFill>
                  <a:schemeClr val="tx1"/>
                </a:solidFill>
              </a:rPr>
              <a:t>, </a:t>
            </a:r>
            <a:r>
              <a:rPr lang="en-GB" dirty="0" err="1" smtClean="0">
                <a:solidFill>
                  <a:schemeClr val="tx1"/>
                </a:solidFill>
                <a:hlinkClick r:id="rId5"/>
              </a:rPr>
              <a:t>Solano</a:t>
            </a:r>
            <a:r>
              <a:rPr lang="en-GB" dirty="0" smtClean="0">
                <a:solidFill>
                  <a:schemeClr val="tx1"/>
                </a:solidFill>
                <a:hlinkClick r:id="rId5"/>
              </a:rPr>
              <a:t> JD</a:t>
            </a:r>
            <a:r>
              <a:rPr lang="en-GB" dirty="0" smtClean="0">
                <a:solidFill>
                  <a:schemeClr val="tx1"/>
                </a:solidFill>
              </a:rPr>
              <a:t>, </a:t>
            </a:r>
            <a:r>
              <a:rPr lang="en-GB" dirty="0" smtClean="0">
                <a:solidFill>
                  <a:schemeClr val="tx1"/>
                </a:solidFill>
                <a:hlinkClick r:id="rId6"/>
              </a:rPr>
              <a:t>Morales R</a:t>
            </a:r>
            <a:r>
              <a:rPr lang="en-GB" dirty="0" smtClean="0">
                <a:solidFill>
                  <a:schemeClr val="tx1"/>
                </a:solidFill>
              </a:rPr>
              <a:t>, </a:t>
            </a:r>
            <a:r>
              <a:rPr lang="en-GB" dirty="0" err="1" smtClean="0">
                <a:solidFill>
                  <a:schemeClr val="tx1"/>
                </a:solidFill>
                <a:hlinkClick r:id="rId7"/>
              </a:rPr>
              <a:t>González</a:t>
            </a:r>
            <a:r>
              <a:rPr lang="en-GB" dirty="0" smtClean="0">
                <a:solidFill>
                  <a:schemeClr val="tx1"/>
                </a:solidFill>
                <a:hlinkClick r:id="rId7"/>
              </a:rPr>
              <a:t>-Arenas A</a:t>
            </a:r>
            <a:r>
              <a:rPr lang="en-GB" dirty="0" smtClean="0">
                <a:solidFill>
                  <a:schemeClr val="tx1"/>
                </a:solidFill>
              </a:rPr>
              <a:t>, </a:t>
            </a:r>
            <a:r>
              <a:rPr lang="en-GB" dirty="0" smtClean="0">
                <a:solidFill>
                  <a:schemeClr val="tx1"/>
                </a:solidFill>
                <a:hlinkClick r:id="rId8"/>
              </a:rPr>
              <a:t>Cabrera-</a:t>
            </a:r>
            <a:r>
              <a:rPr lang="en-GB" dirty="0" err="1" smtClean="0">
                <a:solidFill>
                  <a:schemeClr val="tx1"/>
                </a:solidFill>
                <a:hlinkClick r:id="rId8"/>
              </a:rPr>
              <a:t>Muñoz</a:t>
            </a:r>
            <a:r>
              <a:rPr lang="en-GB" dirty="0" smtClean="0">
                <a:solidFill>
                  <a:schemeClr val="tx1"/>
                </a:solidFill>
                <a:hlinkClick r:id="rId8"/>
              </a:rPr>
              <a:t> E</a:t>
            </a:r>
            <a:r>
              <a:rPr lang="en-GB" dirty="0" smtClean="0">
                <a:solidFill>
                  <a:schemeClr val="tx1"/>
                </a:solidFill>
              </a:rPr>
              <a:t>, </a:t>
            </a:r>
            <a:r>
              <a:rPr lang="en-GB" dirty="0" smtClean="0">
                <a:solidFill>
                  <a:schemeClr val="tx1"/>
                </a:solidFill>
                <a:hlinkClick r:id="rId9"/>
              </a:rPr>
              <a:t>Camacho-Arroyo </a:t>
            </a:r>
            <a:r>
              <a:rPr lang="en-GB" dirty="0" smtClean="0">
                <a:solidFill>
                  <a:schemeClr val="tx1"/>
                </a:solidFill>
                <a:hlinkClick r:id="rId9"/>
              </a:rPr>
              <a:t>I</a:t>
            </a:r>
            <a:r>
              <a:rPr lang="en-GB" dirty="0" smtClean="0">
                <a:solidFill>
                  <a:schemeClr val="tx1"/>
                </a:solidFill>
              </a:rPr>
              <a:t> </a:t>
            </a:r>
          </a:p>
          <a:p>
            <a:r>
              <a:rPr lang="en-GB" dirty="0" smtClean="0"/>
              <a:t>Endocrine. 2007 Oct;32(2):129-35. </a:t>
            </a:r>
            <a:r>
              <a:rPr lang="en-GB" dirty="0" err="1" smtClean="0"/>
              <a:t>Epub</a:t>
            </a:r>
            <a:r>
              <a:rPr lang="en-GB" dirty="0" smtClean="0"/>
              <a:t> 2007 Nov 15.</a:t>
            </a:r>
          </a:p>
          <a:p>
            <a:r>
              <a:rPr lang="en-GB" dirty="0" smtClean="0"/>
              <a:t> </a:t>
            </a:r>
          </a:p>
          <a:p>
            <a:r>
              <a:rPr lang="en-GB" dirty="0" smtClean="0"/>
              <a:t>3) Recurrences of </a:t>
            </a:r>
            <a:r>
              <a:rPr lang="en-GB" dirty="0" err="1" smtClean="0"/>
              <a:t>meningiomas</a:t>
            </a:r>
            <a:r>
              <a:rPr lang="en-GB" dirty="0" smtClean="0"/>
              <a:t>: predictive value of pathological features and hormonal and growth factors</a:t>
            </a:r>
            <a:r>
              <a:rPr lang="en-GB" dirty="0" smtClean="0"/>
              <a:t>.</a:t>
            </a:r>
            <a:r>
              <a:rPr lang="en-GB" dirty="0" smtClean="0"/>
              <a:t> </a:t>
            </a:r>
          </a:p>
          <a:p>
            <a:r>
              <a:rPr lang="en-GB" dirty="0" err="1" smtClean="0">
                <a:hlinkClick r:id="rId10"/>
              </a:rPr>
              <a:t>Maiuri</a:t>
            </a:r>
            <a:r>
              <a:rPr lang="en-GB" dirty="0" smtClean="0">
                <a:hlinkClick r:id="rId10"/>
              </a:rPr>
              <a:t> F</a:t>
            </a:r>
            <a:r>
              <a:rPr lang="en-GB" dirty="0" smtClean="0"/>
              <a:t>, </a:t>
            </a:r>
            <a:r>
              <a:rPr lang="en-GB" dirty="0" smtClean="0">
                <a:hlinkClick r:id="rId11"/>
              </a:rPr>
              <a:t>De Caro </a:t>
            </a:r>
            <a:r>
              <a:rPr lang="en-GB" dirty="0" err="1" smtClean="0">
                <a:hlinkClick r:id="rId11"/>
              </a:rPr>
              <a:t>Mdel</a:t>
            </a:r>
            <a:r>
              <a:rPr lang="en-GB" dirty="0" smtClean="0">
                <a:hlinkClick r:id="rId11"/>
              </a:rPr>
              <a:t> B</a:t>
            </a:r>
            <a:r>
              <a:rPr lang="en-GB" dirty="0" smtClean="0"/>
              <a:t>, </a:t>
            </a:r>
            <a:r>
              <a:rPr lang="en-GB" dirty="0" smtClean="0">
                <a:hlinkClick r:id="rId12"/>
              </a:rPr>
              <a:t>Esposito F</a:t>
            </a:r>
            <a:r>
              <a:rPr lang="en-GB" dirty="0" smtClean="0"/>
              <a:t>, </a:t>
            </a:r>
            <a:r>
              <a:rPr lang="en-GB" dirty="0" err="1" smtClean="0">
                <a:hlinkClick r:id="rId13"/>
              </a:rPr>
              <a:t>Cappabianca</a:t>
            </a:r>
            <a:r>
              <a:rPr lang="en-GB" dirty="0" smtClean="0">
                <a:hlinkClick r:id="rId13"/>
              </a:rPr>
              <a:t> P</a:t>
            </a:r>
            <a:r>
              <a:rPr lang="en-GB" dirty="0" smtClean="0"/>
              <a:t>, </a:t>
            </a:r>
            <a:r>
              <a:rPr lang="en-GB" dirty="0" err="1" smtClean="0">
                <a:hlinkClick r:id="rId14"/>
              </a:rPr>
              <a:t>Strazzullo</a:t>
            </a:r>
            <a:r>
              <a:rPr lang="en-GB" dirty="0" smtClean="0">
                <a:hlinkClick r:id="rId14"/>
              </a:rPr>
              <a:t> V</a:t>
            </a:r>
            <a:r>
              <a:rPr lang="en-GB" dirty="0" smtClean="0"/>
              <a:t>, </a:t>
            </a:r>
            <a:r>
              <a:rPr lang="en-GB" dirty="0" err="1" smtClean="0">
                <a:hlinkClick r:id="rId15"/>
              </a:rPr>
              <a:t>Pettinato</a:t>
            </a:r>
            <a:r>
              <a:rPr lang="en-GB" dirty="0" smtClean="0">
                <a:hlinkClick r:id="rId15"/>
              </a:rPr>
              <a:t> G</a:t>
            </a:r>
            <a:r>
              <a:rPr lang="en-GB" dirty="0" smtClean="0"/>
              <a:t>, </a:t>
            </a:r>
            <a:r>
              <a:rPr lang="en-GB" dirty="0" smtClean="0">
                <a:hlinkClick r:id="rId16"/>
              </a:rPr>
              <a:t>de </a:t>
            </a:r>
            <a:r>
              <a:rPr lang="en-GB" dirty="0" err="1" smtClean="0">
                <a:hlinkClick r:id="rId16"/>
              </a:rPr>
              <a:t>Divitiis</a:t>
            </a:r>
            <a:r>
              <a:rPr lang="en-GB" dirty="0" smtClean="0">
                <a:hlinkClick r:id="rId16"/>
              </a:rPr>
              <a:t> E</a:t>
            </a:r>
            <a:r>
              <a:rPr lang="en-GB" dirty="0" smtClean="0"/>
              <a:t>.</a:t>
            </a:r>
            <a:r>
              <a:rPr lang="en-GB" dirty="0" smtClean="0"/>
              <a:t> </a:t>
            </a:r>
          </a:p>
          <a:p>
            <a:r>
              <a:rPr lang="en-GB" dirty="0" smtClean="0"/>
              <a:t>J </a:t>
            </a:r>
            <a:r>
              <a:rPr lang="en-GB" dirty="0" err="1" smtClean="0"/>
              <a:t>Neurooncol</a:t>
            </a:r>
            <a:r>
              <a:rPr lang="en-GB" dirty="0" smtClean="0"/>
              <a:t>. 2007 Mar;82(1):63-8. </a:t>
            </a:r>
            <a:r>
              <a:rPr lang="en-GB" dirty="0" err="1" smtClean="0"/>
              <a:t>Epub</a:t>
            </a:r>
            <a:r>
              <a:rPr lang="en-GB" dirty="0" smtClean="0"/>
              <a:t> 2007 Jan 17.</a:t>
            </a:r>
          </a:p>
          <a:p>
            <a:r>
              <a:rPr lang="en-GB" dirty="0" smtClean="0"/>
              <a:t> </a:t>
            </a:r>
          </a:p>
          <a:p>
            <a:r>
              <a:rPr lang="en-GB" dirty="0" smtClean="0"/>
              <a:t>4) Progesterone and </a:t>
            </a:r>
            <a:r>
              <a:rPr lang="en-GB" dirty="0" err="1" smtClean="0"/>
              <a:t>estrogen</a:t>
            </a:r>
            <a:r>
              <a:rPr lang="en-GB" dirty="0" smtClean="0"/>
              <a:t> receptors in </a:t>
            </a:r>
            <a:r>
              <a:rPr lang="en-GB" dirty="0" err="1" smtClean="0"/>
              <a:t>meningiomas</a:t>
            </a:r>
            <a:r>
              <a:rPr lang="en-GB" dirty="0" smtClean="0"/>
              <a:t>: prognostic considerations</a:t>
            </a:r>
            <a:r>
              <a:rPr lang="en-GB" dirty="0" smtClean="0"/>
              <a:t>.</a:t>
            </a:r>
            <a:r>
              <a:rPr lang="en-GB" dirty="0" smtClean="0"/>
              <a:t> </a:t>
            </a:r>
          </a:p>
          <a:p>
            <a:r>
              <a:rPr lang="en-GB" dirty="0" smtClean="0">
                <a:hlinkClick r:id="rId17"/>
              </a:rPr>
              <a:t>Hsu DW</a:t>
            </a:r>
            <a:r>
              <a:rPr lang="en-GB" dirty="0" smtClean="0"/>
              <a:t>, </a:t>
            </a:r>
            <a:r>
              <a:rPr lang="en-GB" dirty="0" err="1" smtClean="0">
                <a:hlinkClick r:id="rId18"/>
              </a:rPr>
              <a:t>Efird</a:t>
            </a:r>
            <a:r>
              <a:rPr lang="en-GB" dirty="0" smtClean="0">
                <a:hlinkClick r:id="rId18"/>
              </a:rPr>
              <a:t> JT</a:t>
            </a:r>
            <a:r>
              <a:rPr lang="en-GB" dirty="0" smtClean="0"/>
              <a:t>, </a:t>
            </a:r>
            <a:r>
              <a:rPr lang="en-GB" dirty="0" smtClean="0">
                <a:hlinkClick r:id="rId19"/>
              </a:rPr>
              <a:t>Hedley-Whyte ET</a:t>
            </a:r>
            <a:endParaRPr lang="en-GB" dirty="0" smtClean="0"/>
          </a:p>
          <a:p>
            <a:r>
              <a:rPr lang="en-GB" dirty="0" smtClean="0"/>
              <a:t>J </a:t>
            </a:r>
            <a:r>
              <a:rPr lang="en-GB" dirty="0" err="1" smtClean="0"/>
              <a:t>Neurosurg</a:t>
            </a:r>
            <a:r>
              <a:rPr lang="en-GB" dirty="0" smtClean="0"/>
              <a:t>. 1997 Jan;86(1):113-20.</a:t>
            </a:r>
          </a:p>
          <a:p>
            <a:r>
              <a:rPr lang="en-GB" dirty="0" smtClean="0"/>
              <a:t> </a:t>
            </a:r>
          </a:p>
          <a:p>
            <a:r>
              <a:rPr lang="en-GB" dirty="0" smtClean="0"/>
              <a:t>5) Schwann cells from human </a:t>
            </a:r>
            <a:r>
              <a:rPr lang="en-GB" dirty="0" err="1" smtClean="0"/>
              <a:t>neurofibromas</a:t>
            </a:r>
            <a:r>
              <a:rPr lang="en-GB" dirty="0" smtClean="0"/>
              <a:t> show increased proliferation rates under the influence of progesterone</a:t>
            </a:r>
            <a:r>
              <a:rPr lang="en-GB" dirty="0" smtClean="0"/>
              <a:t>.</a:t>
            </a:r>
            <a:r>
              <a:rPr lang="en-GB" dirty="0" smtClean="0"/>
              <a:t> </a:t>
            </a:r>
          </a:p>
          <a:p>
            <a:r>
              <a:rPr lang="en-GB" dirty="0" err="1" smtClean="0">
                <a:hlinkClick r:id="rId20"/>
              </a:rPr>
              <a:t>Overdiek</a:t>
            </a:r>
            <a:r>
              <a:rPr lang="en-GB" dirty="0" smtClean="0">
                <a:hlinkClick r:id="rId20"/>
              </a:rPr>
              <a:t> A</a:t>
            </a:r>
            <a:r>
              <a:rPr lang="en-GB" dirty="0" smtClean="0"/>
              <a:t>, </a:t>
            </a:r>
            <a:r>
              <a:rPr lang="en-GB" dirty="0" smtClean="0">
                <a:hlinkClick r:id="rId21"/>
              </a:rPr>
              <a:t>Winner U</a:t>
            </a:r>
            <a:r>
              <a:rPr lang="en-GB" dirty="0" smtClean="0"/>
              <a:t>, </a:t>
            </a:r>
            <a:r>
              <a:rPr lang="en-GB" dirty="0" err="1" smtClean="0">
                <a:hlinkClick r:id="rId22"/>
              </a:rPr>
              <a:t>Mayatepek</a:t>
            </a:r>
            <a:r>
              <a:rPr lang="en-GB" dirty="0" smtClean="0">
                <a:hlinkClick r:id="rId22"/>
              </a:rPr>
              <a:t> E</a:t>
            </a:r>
            <a:r>
              <a:rPr lang="en-GB" dirty="0" smtClean="0"/>
              <a:t>, </a:t>
            </a:r>
            <a:r>
              <a:rPr lang="en-GB" dirty="0" smtClean="0">
                <a:hlinkClick r:id="rId23"/>
              </a:rPr>
              <a:t>Rosenbaum </a:t>
            </a:r>
            <a:r>
              <a:rPr lang="en-GB" dirty="0" smtClean="0">
                <a:hlinkClick r:id="rId23"/>
              </a:rPr>
              <a:t>T</a:t>
            </a:r>
            <a:r>
              <a:rPr lang="en-GB" dirty="0" smtClean="0"/>
              <a:t> </a:t>
            </a:r>
          </a:p>
          <a:p>
            <a:r>
              <a:rPr lang="en-GB" dirty="0" err="1" smtClean="0"/>
              <a:t>Pediatr</a:t>
            </a:r>
            <a:r>
              <a:rPr lang="en-GB" dirty="0" smtClean="0"/>
              <a:t> Res. 2008 Mar 19 </a:t>
            </a:r>
          </a:p>
          <a:p>
            <a:endParaRPr lang="en-GB"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45719"/>
          </a:xfrm>
        </p:spPr>
        <p:txBody>
          <a:bodyPr>
            <a:normAutofit fontScale="90000"/>
          </a:bodyPr>
          <a:lstStyle/>
          <a:p>
            <a:endParaRPr lang="en-GB" dirty="0"/>
          </a:p>
        </p:txBody>
      </p:sp>
      <p:sp>
        <p:nvSpPr>
          <p:cNvPr id="3" name="Content Placeholder 2"/>
          <p:cNvSpPr>
            <a:spLocks noGrp="1"/>
          </p:cNvSpPr>
          <p:nvPr>
            <p:ph idx="1"/>
          </p:nvPr>
        </p:nvSpPr>
        <p:spPr>
          <a:xfrm>
            <a:off x="304800" y="188640"/>
            <a:ext cx="8686800" cy="6480720"/>
          </a:xfrm>
        </p:spPr>
        <p:txBody>
          <a:bodyPr>
            <a:normAutofit fontScale="40000" lnSpcReduction="20000"/>
          </a:bodyPr>
          <a:lstStyle/>
          <a:p>
            <a:endParaRPr lang="en-GB" dirty="0" smtClean="0"/>
          </a:p>
          <a:p>
            <a:r>
              <a:rPr lang="en-GB" dirty="0" smtClean="0"/>
              <a:t>6</a:t>
            </a:r>
            <a:r>
              <a:rPr lang="en-GB" dirty="0" smtClean="0"/>
              <a:t>) The </a:t>
            </a:r>
            <a:r>
              <a:rPr lang="en-GB" dirty="0" err="1" smtClean="0"/>
              <a:t>Antiprogestogen</a:t>
            </a:r>
            <a:r>
              <a:rPr lang="en-GB" dirty="0" smtClean="0"/>
              <a:t> </a:t>
            </a:r>
            <a:r>
              <a:rPr lang="en-GB" dirty="0" err="1" smtClean="0"/>
              <a:t>Mifepristone</a:t>
            </a:r>
            <a:r>
              <a:rPr lang="en-GB" dirty="0" smtClean="0"/>
              <a:t>: A </a:t>
            </a:r>
            <a:r>
              <a:rPr lang="en-GB" dirty="0" smtClean="0"/>
              <a:t>Review</a:t>
            </a:r>
            <a:r>
              <a:rPr lang="en-GB" dirty="0" smtClean="0"/>
              <a:t> </a:t>
            </a:r>
          </a:p>
          <a:p>
            <a:r>
              <a:rPr lang="en-GB" dirty="0" err="1" smtClean="0"/>
              <a:t>Pramila</a:t>
            </a:r>
            <a:r>
              <a:rPr lang="en-GB" dirty="0" smtClean="0"/>
              <a:t> W Ashok, </a:t>
            </a:r>
            <a:r>
              <a:rPr lang="en-GB" dirty="0" err="1" smtClean="0"/>
              <a:t>Prabath</a:t>
            </a:r>
            <a:r>
              <a:rPr lang="en-GB" dirty="0" smtClean="0"/>
              <a:t> T </a:t>
            </a:r>
            <a:r>
              <a:rPr lang="en-GB" dirty="0" err="1" smtClean="0"/>
              <a:t>Wagaarachchi</a:t>
            </a:r>
            <a:r>
              <a:rPr lang="en-GB" dirty="0" smtClean="0"/>
              <a:t> and Allan </a:t>
            </a:r>
            <a:r>
              <a:rPr lang="en-GB" dirty="0" smtClean="0"/>
              <a:t>Templeton</a:t>
            </a:r>
            <a:r>
              <a:rPr lang="en-GB" dirty="0" smtClean="0"/>
              <a:t> </a:t>
            </a:r>
          </a:p>
          <a:p>
            <a:r>
              <a:rPr lang="en-GB" dirty="0" err="1" smtClean="0"/>
              <a:t>Curr</a:t>
            </a:r>
            <a:r>
              <a:rPr lang="en-GB" dirty="0" smtClean="0"/>
              <a:t>. Med. </a:t>
            </a:r>
            <a:r>
              <a:rPr lang="en-GB" dirty="0" err="1" smtClean="0"/>
              <a:t>Chem</a:t>
            </a:r>
            <a:r>
              <a:rPr lang="en-GB" dirty="0" smtClean="0"/>
              <a:t>- </a:t>
            </a:r>
            <a:r>
              <a:rPr lang="en-GB" dirty="0" err="1" smtClean="0"/>
              <a:t>Immun</a:t>
            </a:r>
            <a:r>
              <a:rPr lang="en-GB" dirty="0" smtClean="0"/>
              <a:t>, </a:t>
            </a:r>
            <a:r>
              <a:rPr lang="en-GB" dirty="0" err="1" smtClean="0"/>
              <a:t>Endoc</a:t>
            </a:r>
            <a:r>
              <a:rPr lang="en-GB" dirty="0" smtClean="0"/>
              <a:t> &amp; </a:t>
            </a:r>
            <a:r>
              <a:rPr lang="en-GB" dirty="0" err="1" smtClean="0"/>
              <a:t>Metab</a:t>
            </a:r>
            <a:r>
              <a:rPr lang="en-GB" dirty="0" smtClean="0"/>
              <a:t> Agents, 2002, 2, 71-90</a:t>
            </a:r>
          </a:p>
          <a:p>
            <a:r>
              <a:rPr lang="en-GB" dirty="0" smtClean="0"/>
              <a:t> </a:t>
            </a:r>
          </a:p>
          <a:p>
            <a:r>
              <a:rPr lang="en-GB" dirty="0" smtClean="0"/>
              <a:t>7) Do hormonal contraceptives stimulate growth of </a:t>
            </a:r>
            <a:r>
              <a:rPr lang="en-GB" dirty="0" err="1" smtClean="0"/>
              <a:t>neurofibromas</a:t>
            </a:r>
            <a:r>
              <a:rPr lang="en-GB" dirty="0" smtClean="0"/>
              <a:t>? A survey on 59 NF1 patients</a:t>
            </a:r>
            <a:r>
              <a:rPr lang="en-GB" dirty="0" smtClean="0"/>
              <a:t>.</a:t>
            </a:r>
            <a:r>
              <a:rPr lang="en-GB" dirty="0" smtClean="0"/>
              <a:t> </a:t>
            </a:r>
          </a:p>
          <a:p>
            <a:r>
              <a:rPr lang="en-GB" dirty="0" err="1" smtClean="0">
                <a:hlinkClick r:id="rId2"/>
              </a:rPr>
              <a:t>Lammert</a:t>
            </a:r>
            <a:r>
              <a:rPr lang="en-GB" dirty="0" smtClean="0">
                <a:hlinkClick r:id="rId2"/>
              </a:rPr>
              <a:t> M</a:t>
            </a:r>
            <a:r>
              <a:rPr lang="en-GB" dirty="0" smtClean="0"/>
              <a:t>, </a:t>
            </a:r>
            <a:r>
              <a:rPr lang="en-GB" dirty="0" err="1" smtClean="0">
                <a:hlinkClick r:id="rId3"/>
              </a:rPr>
              <a:t>Mautner</a:t>
            </a:r>
            <a:r>
              <a:rPr lang="en-GB" dirty="0" smtClean="0">
                <a:hlinkClick r:id="rId3"/>
              </a:rPr>
              <a:t> VF</a:t>
            </a:r>
            <a:r>
              <a:rPr lang="en-GB" dirty="0" smtClean="0"/>
              <a:t>, </a:t>
            </a:r>
            <a:r>
              <a:rPr lang="en-GB" dirty="0" err="1" smtClean="0">
                <a:hlinkClick r:id="rId4"/>
              </a:rPr>
              <a:t>Kluwe</a:t>
            </a:r>
            <a:r>
              <a:rPr lang="en-GB" dirty="0" smtClean="0">
                <a:hlinkClick r:id="rId4"/>
              </a:rPr>
              <a:t> </a:t>
            </a:r>
            <a:r>
              <a:rPr lang="en-GB" dirty="0" smtClean="0">
                <a:hlinkClick r:id="rId4"/>
              </a:rPr>
              <a:t>L</a:t>
            </a:r>
            <a:r>
              <a:rPr lang="en-GB" dirty="0" smtClean="0"/>
              <a:t> </a:t>
            </a:r>
          </a:p>
          <a:p>
            <a:r>
              <a:rPr lang="en-GB" dirty="0" smtClean="0"/>
              <a:t>BMC Cancer. 2005 Feb 9;5:16.</a:t>
            </a:r>
          </a:p>
          <a:p>
            <a:r>
              <a:rPr lang="en-GB" dirty="0" smtClean="0"/>
              <a:t> </a:t>
            </a:r>
          </a:p>
          <a:p>
            <a:r>
              <a:rPr lang="en-GB" dirty="0" smtClean="0"/>
              <a:t>8) </a:t>
            </a:r>
            <a:r>
              <a:rPr lang="en-GB" dirty="0" err="1" smtClean="0"/>
              <a:t>ProTECT</a:t>
            </a:r>
            <a:r>
              <a:rPr lang="en-GB" dirty="0" smtClean="0"/>
              <a:t>: a randomized clinical trial of progesterone for acute traumatic brain injury</a:t>
            </a:r>
            <a:r>
              <a:rPr lang="en-GB" dirty="0" smtClean="0"/>
              <a:t>.</a:t>
            </a:r>
            <a:r>
              <a:rPr lang="en-GB" dirty="0" smtClean="0"/>
              <a:t> </a:t>
            </a:r>
          </a:p>
          <a:p>
            <a:r>
              <a:rPr lang="en-GB" dirty="0" smtClean="0">
                <a:hlinkClick r:id="rId5"/>
              </a:rPr>
              <a:t>Wright DW</a:t>
            </a:r>
            <a:r>
              <a:rPr lang="en-GB" dirty="0" smtClean="0"/>
              <a:t>, </a:t>
            </a:r>
            <a:r>
              <a:rPr lang="en-GB" dirty="0" err="1" smtClean="0">
                <a:hlinkClick r:id="rId6"/>
              </a:rPr>
              <a:t>Kellermann</a:t>
            </a:r>
            <a:r>
              <a:rPr lang="en-GB" dirty="0" smtClean="0">
                <a:hlinkClick r:id="rId6"/>
              </a:rPr>
              <a:t> AL</a:t>
            </a:r>
            <a:r>
              <a:rPr lang="en-GB" dirty="0" smtClean="0"/>
              <a:t>, </a:t>
            </a:r>
            <a:r>
              <a:rPr lang="en-GB" dirty="0" smtClean="0">
                <a:hlinkClick r:id="rId7"/>
              </a:rPr>
              <a:t>Hertzberg VS</a:t>
            </a:r>
            <a:r>
              <a:rPr lang="en-GB" dirty="0" smtClean="0"/>
              <a:t>, </a:t>
            </a:r>
            <a:r>
              <a:rPr lang="en-GB" dirty="0" smtClean="0">
                <a:hlinkClick r:id="rId8"/>
              </a:rPr>
              <a:t>Clark PL</a:t>
            </a:r>
            <a:r>
              <a:rPr lang="en-GB" dirty="0" smtClean="0"/>
              <a:t>, </a:t>
            </a:r>
            <a:r>
              <a:rPr lang="en-GB" dirty="0" smtClean="0">
                <a:hlinkClick r:id="rId9"/>
              </a:rPr>
              <a:t>Frankel M</a:t>
            </a:r>
            <a:r>
              <a:rPr lang="en-GB" dirty="0" smtClean="0"/>
              <a:t>, </a:t>
            </a:r>
            <a:r>
              <a:rPr lang="en-GB" dirty="0" smtClean="0">
                <a:hlinkClick r:id="rId10"/>
              </a:rPr>
              <a:t>Goldstein FC</a:t>
            </a:r>
            <a:r>
              <a:rPr lang="en-GB" dirty="0" smtClean="0"/>
              <a:t>, </a:t>
            </a:r>
            <a:r>
              <a:rPr lang="en-GB" dirty="0" err="1" smtClean="0">
                <a:hlinkClick r:id="rId11"/>
              </a:rPr>
              <a:t>Salomone</a:t>
            </a:r>
            <a:r>
              <a:rPr lang="en-GB" dirty="0" smtClean="0">
                <a:hlinkClick r:id="rId11"/>
              </a:rPr>
              <a:t> JP</a:t>
            </a:r>
            <a:r>
              <a:rPr lang="en-GB" dirty="0" smtClean="0"/>
              <a:t>, </a:t>
            </a:r>
            <a:r>
              <a:rPr lang="en-GB" dirty="0" smtClean="0">
                <a:hlinkClick r:id="rId12"/>
              </a:rPr>
              <a:t>Dent LL</a:t>
            </a:r>
            <a:r>
              <a:rPr lang="en-GB" dirty="0" smtClean="0"/>
              <a:t>, </a:t>
            </a:r>
            <a:r>
              <a:rPr lang="en-GB" dirty="0" smtClean="0">
                <a:hlinkClick r:id="rId13"/>
              </a:rPr>
              <a:t>Harris OA</a:t>
            </a:r>
            <a:r>
              <a:rPr lang="en-GB" dirty="0" smtClean="0"/>
              <a:t>, </a:t>
            </a:r>
            <a:r>
              <a:rPr lang="en-GB" dirty="0" smtClean="0">
                <a:hlinkClick r:id="rId14"/>
              </a:rPr>
              <a:t>Ander DS</a:t>
            </a:r>
            <a:r>
              <a:rPr lang="en-GB" dirty="0" smtClean="0"/>
              <a:t>, </a:t>
            </a:r>
            <a:r>
              <a:rPr lang="en-GB" dirty="0" err="1" smtClean="0">
                <a:hlinkClick r:id="rId15"/>
              </a:rPr>
              <a:t>Lowery</a:t>
            </a:r>
            <a:r>
              <a:rPr lang="en-GB" dirty="0" smtClean="0">
                <a:hlinkClick r:id="rId15"/>
              </a:rPr>
              <a:t> DW</a:t>
            </a:r>
            <a:r>
              <a:rPr lang="en-GB" dirty="0" smtClean="0"/>
              <a:t>, </a:t>
            </a:r>
            <a:r>
              <a:rPr lang="en-GB" dirty="0" smtClean="0">
                <a:hlinkClick r:id="rId16"/>
              </a:rPr>
              <a:t>Patel MM</a:t>
            </a:r>
            <a:r>
              <a:rPr lang="en-GB" dirty="0" smtClean="0"/>
              <a:t>, </a:t>
            </a:r>
            <a:r>
              <a:rPr lang="en-GB" dirty="0" smtClean="0">
                <a:hlinkClick r:id="rId17"/>
              </a:rPr>
              <a:t>Denson DD</a:t>
            </a:r>
            <a:r>
              <a:rPr lang="en-GB" dirty="0" smtClean="0"/>
              <a:t>, </a:t>
            </a:r>
            <a:r>
              <a:rPr lang="en-GB" dirty="0" smtClean="0">
                <a:hlinkClick r:id="rId18"/>
              </a:rPr>
              <a:t>Gordon AB</a:t>
            </a:r>
            <a:r>
              <a:rPr lang="en-GB" dirty="0" smtClean="0"/>
              <a:t>, </a:t>
            </a:r>
            <a:r>
              <a:rPr lang="en-GB" dirty="0" smtClean="0">
                <a:hlinkClick r:id="rId19"/>
              </a:rPr>
              <a:t>Wald MM</a:t>
            </a:r>
            <a:r>
              <a:rPr lang="en-GB" dirty="0" smtClean="0"/>
              <a:t>, </a:t>
            </a:r>
            <a:r>
              <a:rPr lang="en-GB" dirty="0" smtClean="0">
                <a:hlinkClick r:id="rId20"/>
              </a:rPr>
              <a:t>Gupta S</a:t>
            </a:r>
            <a:r>
              <a:rPr lang="en-GB" dirty="0" smtClean="0"/>
              <a:t>, </a:t>
            </a:r>
            <a:r>
              <a:rPr lang="en-GB" dirty="0" smtClean="0">
                <a:hlinkClick r:id="rId21"/>
              </a:rPr>
              <a:t>Hoffman SW</a:t>
            </a:r>
            <a:r>
              <a:rPr lang="en-GB" dirty="0" smtClean="0"/>
              <a:t>, </a:t>
            </a:r>
            <a:r>
              <a:rPr lang="en-GB" dirty="0" smtClean="0">
                <a:hlinkClick r:id="rId22"/>
              </a:rPr>
              <a:t>Stein DG</a:t>
            </a:r>
            <a:r>
              <a:rPr lang="en-GB" dirty="0" smtClean="0"/>
              <a:t>.</a:t>
            </a:r>
            <a:r>
              <a:rPr lang="en-GB" dirty="0" smtClean="0"/>
              <a:t> </a:t>
            </a:r>
          </a:p>
          <a:p>
            <a:r>
              <a:rPr lang="en-GB" dirty="0" smtClean="0"/>
              <a:t>Ann </a:t>
            </a:r>
            <a:r>
              <a:rPr lang="en-GB" dirty="0" err="1" smtClean="0"/>
              <a:t>Emerg</a:t>
            </a:r>
            <a:r>
              <a:rPr lang="en-GB" dirty="0" smtClean="0"/>
              <a:t> Med</a:t>
            </a:r>
            <a:r>
              <a:rPr lang="en-GB" u="sng" dirty="0" smtClean="0"/>
              <a:t>.</a:t>
            </a:r>
            <a:r>
              <a:rPr lang="en-GB" dirty="0" smtClean="0"/>
              <a:t> 2007 Apr;49(4):391-402, 402.e1-2. </a:t>
            </a:r>
            <a:r>
              <a:rPr lang="en-GB" dirty="0" err="1" smtClean="0"/>
              <a:t>Epub</a:t>
            </a:r>
            <a:r>
              <a:rPr lang="en-GB" dirty="0" smtClean="0"/>
              <a:t> 2006 Sep 29.</a:t>
            </a:r>
          </a:p>
          <a:p>
            <a:r>
              <a:rPr lang="en-GB" dirty="0" smtClean="0"/>
              <a:t> </a:t>
            </a:r>
          </a:p>
          <a:p>
            <a:r>
              <a:rPr lang="en-GB" dirty="0" smtClean="0"/>
              <a:t>9) Progesterone differentially regulates pro- and anti-apoptotic gene expression in cerebral cortex following traumatic brain injury in rats</a:t>
            </a:r>
            <a:r>
              <a:rPr lang="en-GB" dirty="0" smtClean="0"/>
              <a:t>.</a:t>
            </a:r>
            <a:r>
              <a:rPr lang="en-GB" dirty="0" smtClean="0"/>
              <a:t> </a:t>
            </a:r>
          </a:p>
          <a:p>
            <a:r>
              <a:rPr lang="en-GB" dirty="0" smtClean="0">
                <a:hlinkClick r:id="rId23"/>
              </a:rPr>
              <a:t>Yao XL</a:t>
            </a:r>
            <a:r>
              <a:rPr lang="en-GB" dirty="0" smtClean="0"/>
              <a:t>, </a:t>
            </a:r>
            <a:r>
              <a:rPr lang="en-GB" dirty="0" smtClean="0">
                <a:hlinkClick r:id="rId24"/>
              </a:rPr>
              <a:t>Liu J</a:t>
            </a:r>
            <a:r>
              <a:rPr lang="en-GB" dirty="0" smtClean="0"/>
              <a:t>, </a:t>
            </a:r>
            <a:r>
              <a:rPr lang="en-GB" dirty="0" smtClean="0">
                <a:hlinkClick r:id="rId25"/>
              </a:rPr>
              <a:t>Lee E</a:t>
            </a:r>
            <a:r>
              <a:rPr lang="en-GB" dirty="0" smtClean="0"/>
              <a:t>, </a:t>
            </a:r>
            <a:r>
              <a:rPr lang="en-GB" dirty="0" smtClean="0">
                <a:hlinkClick r:id="rId26"/>
              </a:rPr>
              <a:t>Ling GS</a:t>
            </a:r>
            <a:r>
              <a:rPr lang="en-GB" dirty="0" smtClean="0"/>
              <a:t>, </a:t>
            </a:r>
            <a:r>
              <a:rPr lang="en-GB" dirty="0" smtClean="0">
                <a:hlinkClick r:id="rId27"/>
              </a:rPr>
              <a:t>McCabe </a:t>
            </a:r>
            <a:r>
              <a:rPr lang="en-GB" dirty="0" smtClean="0">
                <a:hlinkClick r:id="rId27"/>
              </a:rPr>
              <a:t>JT</a:t>
            </a:r>
            <a:r>
              <a:rPr lang="en-GB" dirty="0" smtClean="0"/>
              <a:t> </a:t>
            </a:r>
          </a:p>
          <a:p>
            <a:r>
              <a:rPr lang="en-GB" dirty="0" smtClean="0"/>
              <a:t>J </a:t>
            </a:r>
            <a:r>
              <a:rPr lang="en-GB" dirty="0" err="1" smtClean="0"/>
              <a:t>Neurotrauma</a:t>
            </a:r>
            <a:r>
              <a:rPr lang="en-GB" dirty="0" smtClean="0"/>
              <a:t>. 2005 Jun;22(6):656-68.</a:t>
            </a:r>
          </a:p>
          <a:p>
            <a:r>
              <a:rPr lang="en-GB" dirty="0" smtClean="0"/>
              <a:t> </a:t>
            </a:r>
          </a:p>
          <a:p>
            <a:r>
              <a:rPr lang="en-GB" dirty="0" smtClean="0"/>
              <a:t>10) Effects of progesterone on neurologic and morphologic outcome following diffuse traumatic brain injury in rats</a:t>
            </a:r>
            <a:r>
              <a:rPr lang="en-GB" dirty="0" smtClean="0"/>
              <a:t>.</a:t>
            </a:r>
            <a:r>
              <a:rPr lang="en-GB" dirty="0" smtClean="0"/>
              <a:t> </a:t>
            </a:r>
          </a:p>
          <a:p>
            <a:r>
              <a:rPr lang="en-GB" dirty="0" smtClean="0">
                <a:hlinkClick r:id="rId28"/>
              </a:rPr>
              <a:t>O'Connor CA</a:t>
            </a:r>
            <a:r>
              <a:rPr lang="en-GB" dirty="0" smtClean="0"/>
              <a:t>, </a:t>
            </a:r>
            <a:r>
              <a:rPr lang="en-GB" dirty="0" err="1" smtClean="0">
                <a:hlinkClick r:id="rId29"/>
              </a:rPr>
              <a:t>Cernak</a:t>
            </a:r>
            <a:r>
              <a:rPr lang="en-GB" dirty="0" smtClean="0">
                <a:hlinkClick r:id="rId29"/>
              </a:rPr>
              <a:t> I</a:t>
            </a:r>
            <a:r>
              <a:rPr lang="en-GB" dirty="0" smtClean="0"/>
              <a:t>, </a:t>
            </a:r>
            <a:r>
              <a:rPr lang="en-GB" dirty="0" smtClean="0">
                <a:hlinkClick r:id="rId30"/>
              </a:rPr>
              <a:t>Johnson F</a:t>
            </a:r>
            <a:r>
              <a:rPr lang="en-GB" dirty="0" smtClean="0"/>
              <a:t>, </a:t>
            </a:r>
            <a:r>
              <a:rPr lang="en-GB" dirty="0" err="1" smtClean="0">
                <a:hlinkClick r:id="rId31"/>
              </a:rPr>
              <a:t>Vink</a:t>
            </a:r>
            <a:r>
              <a:rPr lang="en-GB" dirty="0" smtClean="0">
                <a:hlinkClick r:id="rId31"/>
              </a:rPr>
              <a:t> R</a:t>
            </a:r>
            <a:r>
              <a:rPr lang="en-GB" dirty="0" smtClean="0"/>
              <a:t>.</a:t>
            </a:r>
            <a:r>
              <a:rPr lang="en-GB" dirty="0" smtClean="0"/>
              <a:t> </a:t>
            </a:r>
          </a:p>
          <a:p>
            <a:r>
              <a:rPr lang="en-GB" dirty="0" smtClean="0"/>
              <a:t>Exp Neurol. 2007 May;205(1):145-53. </a:t>
            </a:r>
            <a:r>
              <a:rPr lang="en-GB" dirty="0" err="1" smtClean="0"/>
              <a:t>Epub</a:t>
            </a:r>
            <a:r>
              <a:rPr lang="en-GB" dirty="0" smtClean="0"/>
              <a:t> 2007 Feb 12.</a:t>
            </a:r>
          </a:p>
          <a:p>
            <a:r>
              <a:rPr lang="en-GB" dirty="0" smtClean="0"/>
              <a:t> </a:t>
            </a:r>
          </a:p>
          <a:p>
            <a:r>
              <a:rPr lang="en-GB" dirty="0" smtClean="0"/>
              <a:t>11) Biosynthesis and organizing action of </a:t>
            </a:r>
            <a:r>
              <a:rPr lang="en-GB" dirty="0" err="1" smtClean="0"/>
              <a:t>neurosteroids</a:t>
            </a:r>
            <a:r>
              <a:rPr lang="en-GB" dirty="0" smtClean="0"/>
              <a:t> in the developing Purkinje cell</a:t>
            </a:r>
            <a:r>
              <a:rPr lang="en-GB" dirty="0" smtClean="0"/>
              <a:t>.</a:t>
            </a:r>
            <a:r>
              <a:rPr lang="en-GB" dirty="0" smtClean="0"/>
              <a:t> </a:t>
            </a:r>
          </a:p>
          <a:p>
            <a:r>
              <a:rPr lang="en-GB" dirty="0" err="1" smtClean="0">
                <a:hlinkClick r:id="rId32"/>
              </a:rPr>
              <a:t>Tsutsui</a:t>
            </a:r>
            <a:r>
              <a:rPr lang="en-GB" dirty="0" smtClean="0">
                <a:hlinkClick r:id="rId32"/>
              </a:rPr>
              <a:t> K</a:t>
            </a:r>
            <a:r>
              <a:rPr lang="en-GB" dirty="0" smtClean="0"/>
              <a:t>.</a:t>
            </a:r>
            <a:r>
              <a:rPr lang="en-GB" dirty="0" smtClean="0"/>
              <a:t> </a:t>
            </a:r>
          </a:p>
          <a:p>
            <a:r>
              <a:rPr lang="en-GB" dirty="0" smtClean="0"/>
              <a:t>Cerebellum. 2006;5(2):89-96.</a:t>
            </a:r>
          </a:p>
          <a:p>
            <a:r>
              <a:rPr lang="en-GB" dirty="0" smtClean="0"/>
              <a:t> </a:t>
            </a:r>
          </a:p>
          <a:p>
            <a:r>
              <a:rPr lang="en-GB" dirty="0" smtClean="0"/>
              <a:t>12) Does progesterone have </a:t>
            </a:r>
            <a:r>
              <a:rPr lang="en-GB" dirty="0" err="1" smtClean="0"/>
              <a:t>neuroprotective</a:t>
            </a:r>
            <a:r>
              <a:rPr lang="en-GB" dirty="0" smtClean="0"/>
              <a:t> properties</a:t>
            </a:r>
            <a:r>
              <a:rPr lang="en-GB" dirty="0" smtClean="0"/>
              <a:t>?</a:t>
            </a:r>
            <a:r>
              <a:rPr lang="en-GB" dirty="0" smtClean="0"/>
              <a:t> </a:t>
            </a:r>
          </a:p>
          <a:p>
            <a:r>
              <a:rPr lang="en-GB" dirty="0" smtClean="0">
                <a:hlinkClick r:id="rId22"/>
              </a:rPr>
              <a:t>Stein DG</a:t>
            </a:r>
            <a:r>
              <a:rPr lang="en-GB" dirty="0" smtClean="0"/>
              <a:t>, </a:t>
            </a:r>
            <a:r>
              <a:rPr lang="en-GB" dirty="0" smtClean="0">
                <a:hlinkClick r:id="rId5"/>
              </a:rPr>
              <a:t>Wright DW</a:t>
            </a:r>
            <a:r>
              <a:rPr lang="en-GB" dirty="0" smtClean="0"/>
              <a:t>, </a:t>
            </a:r>
            <a:r>
              <a:rPr lang="en-GB" dirty="0" err="1" smtClean="0">
                <a:hlinkClick r:id="rId6"/>
              </a:rPr>
              <a:t>Kellermann</a:t>
            </a:r>
            <a:r>
              <a:rPr lang="en-GB" dirty="0" smtClean="0">
                <a:hlinkClick r:id="rId6"/>
              </a:rPr>
              <a:t> </a:t>
            </a:r>
            <a:r>
              <a:rPr lang="en-GB" dirty="0" smtClean="0">
                <a:hlinkClick r:id="rId6"/>
              </a:rPr>
              <a:t>AL</a:t>
            </a:r>
            <a:r>
              <a:rPr lang="en-GB" dirty="0" smtClean="0"/>
              <a:t> </a:t>
            </a:r>
          </a:p>
          <a:p>
            <a:r>
              <a:rPr lang="en-GB" dirty="0" smtClean="0"/>
              <a:t>Ann </a:t>
            </a:r>
            <a:r>
              <a:rPr lang="en-GB" dirty="0" err="1" smtClean="0"/>
              <a:t>Emerg</a:t>
            </a:r>
            <a:r>
              <a:rPr lang="en-GB" dirty="0" smtClean="0"/>
              <a:t> Med. 2008 Feb;51(2):164-72. </a:t>
            </a:r>
            <a:r>
              <a:rPr lang="en-GB" dirty="0" err="1" smtClean="0"/>
              <a:t>Epub</a:t>
            </a:r>
            <a:r>
              <a:rPr lang="en-GB" dirty="0" smtClean="0"/>
              <a:t> 2007 Jun 22.</a:t>
            </a:r>
          </a:p>
          <a:p>
            <a:endParaRPr lang="en-GB"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45719"/>
          </a:xfrm>
        </p:spPr>
        <p:txBody>
          <a:bodyPr>
            <a:normAutofit fontScale="90000"/>
          </a:bodyPr>
          <a:lstStyle/>
          <a:p>
            <a:endParaRPr lang="en-GB" dirty="0"/>
          </a:p>
        </p:txBody>
      </p:sp>
      <p:sp>
        <p:nvSpPr>
          <p:cNvPr id="3" name="Content Placeholder 2"/>
          <p:cNvSpPr>
            <a:spLocks noGrp="1"/>
          </p:cNvSpPr>
          <p:nvPr>
            <p:ph idx="1"/>
          </p:nvPr>
        </p:nvSpPr>
        <p:spPr>
          <a:xfrm>
            <a:off x="304800" y="188640"/>
            <a:ext cx="8686800" cy="6480720"/>
          </a:xfrm>
        </p:spPr>
        <p:txBody>
          <a:bodyPr>
            <a:normAutofit fontScale="40000" lnSpcReduction="20000"/>
          </a:bodyPr>
          <a:lstStyle/>
          <a:p>
            <a:endParaRPr lang="en-GB" dirty="0" smtClean="0"/>
          </a:p>
          <a:p>
            <a:r>
              <a:rPr lang="en-GB" dirty="0" smtClean="0"/>
              <a:t>13</a:t>
            </a:r>
            <a:r>
              <a:rPr lang="en-GB" dirty="0" smtClean="0"/>
              <a:t>) The </a:t>
            </a:r>
            <a:r>
              <a:rPr lang="en-GB" dirty="0" err="1" smtClean="0"/>
              <a:t>neuroprotective</a:t>
            </a:r>
            <a:r>
              <a:rPr lang="en-GB" dirty="0" smtClean="0"/>
              <a:t> effect of progesterone after traumatic brain injury in male mice is independent of both the inflammatory response and growth factor expression</a:t>
            </a:r>
            <a:r>
              <a:rPr lang="en-GB" dirty="0" smtClean="0"/>
              <a:t>.</a:t>
            </a:r>
            <a:r>
              <a:rPr lang="en-GB" dirty="0" smtClean="0"/>
              <a:t> </a:t>
            </a:r>
          </a:p>
          <a:p>
            <a:r>
              <a:rPr lang="en-GB" dirty="0" smtClean="0">
                <a:hlinkClick r:id="rId2"/>
              </a:rPr>
              <a:t>Jones NC</a:t>
            </a:r>
            <a:r>
              <a:rPr lang="en-GB" dirty="0" smtClean="0"/>
              <a:t>, </a:t>
            </a:r>
            <a:r>
              <a:rPr lang="en-GB" dirty="0" err="1" smtClean="0">
                <a:hlinkClick r:id="rId3"/>
              </a:rPr>
              <a:t>Constantin</a:t>
            </a:r>
            <a:r>
              <a:rPr lang="en-GB" dirty="0" smtClean="0">
                <a:hlinkClick r:id="rId3"/>
              </a:rPr>
              <a:t> D</a:t>
            </a:r>
            <a:r>
              <a:rPr lang="en-GB" dirty="0" smtClean="0"/>
              <a:t>, </a:t>
            </a:r>
            <a:r>
              <a:rPr lang="en-GB" dirty="0" smtClean="0">
                <a:hlinkClick r:id="rId4"/>
              </a:rPr>
              <a:t>Prior MJ</a:t>
            </a:r>
            <a:r>
              <a:rPr lang="en-GB" dirty="0" smtClean="0"/>
              <a:t>, </a:t>
            </a:r>
            <a:r>
              <a:rPr lang="en-GB" dirty="0" smtClean="0">
                <a:hlinkClick r:id="rId5"/>
              </a:rPr>
              <a:t>Morris PG</a:t>
            </a:r>
            <a:r>
              <a:rPr lang="en-GB" dirty="0" smtClean="0"/>
              <a:t>, </a:t>
            </a:r>
            <a:r>
              <a:rPr lang="en-GB" dirty="0" smtClean="0">
                <a:hlinkClick r:id="rId6"/>
              </a:rPr>
              <a:t>Marsden CA</a:t>
            </a:r>
            <a:r>
              <a:rPr lang="en-GB" dirty="0" smtClean="0"/>
              <a:t>, </a:t>
            </a:r>
            <a:r>
              <a:rPr lang="en-GB" dirty="0" smtClean="0">
                <a:hlinkClick r:id="rId7"/>
              </a:rPr>
              <a:t>Murphy </a:t>
            </a:r>
            <a:r>
              <a:rPr lang="en-GB" dirty="0" smtClean="0">
                <a:hlinkClick r:id="rId7"/>
              </a:rPr>
              <a:t>S</a:t>
            </a:r>
            <a:r>
              <a:rPr lang="en-GB" dirty="0" smtClean="0"/>
              <a:t> </a:t>
            </a:r>
          </a:p>
          <a:p>
            <a:r>
              <a:rPr lang="en-GB" dirty="0" err="1" smtClean="0"/>
              <a:t>Eur</a:t>
            </a:r>
            <a:r>
              <a:rPr lang="en-GB" dirty="0" smtClean="0"/>
              <a:t> J </a:t>
            </a:r>
            <a:r>
              <a:rPr lang="en-GB" dirty="0" err="1" smtClean="0"/>
              <a:t>Neurosci</a:t>
            </a:r>
            <a:r>
              <a:rPr lang="en-GB" dirty="0" smtClean="0"/>
              <a:t>. 2005 Mar;21(6):1547-54.</a:t>
            </a:r>
          </a:p>
          <a:p>
            <a:r>
              <a:rPr lang="en-GB" dirty="0" smtClean="0"/>
              <a:t> </a:t>
            </a:r>
          </a:p>
          <a:p>
            <a:r>
              <a:rPr lang="en-GB" dirty="0" smtClean="0"/>
              <a:t>14) Regulation of sex differences in progesterone receptor expression in the medial </a:t>
            </a:r>
            <a:r>
              <a:rPr lang="en-GB" dirty="0" err="1" smtClean="0"/>
              <a:t>preoptic</a:t>
            </a:r>
            <a:r>
              <a:rPr lang="en-GB" dirty="0" smtClean="0"/>
              <a:t> nucleus of postnatal rats</a:t>
            </a:r>
            <a:r>
              <a:rPr lang="en-GB" dirty="0" smtClean="0"/>
              <a:t>.</a:t>
            </a:r>
            <a:r>
              <a:rPr lang="en-GB" dirty="0" smtClean="0"/>
              <a:t> </a:t>
            </a:r>
          </a:p>
          <a:p>
            <a:r>
              <a:rPr lang="en-GB" dirty="0" err="1" smtClean="0">
                <a:hlinkClick r:id="rId8"/>
              </a:rPr>
              <a:t>Quadros</a:t>
            </a:r>
            <a:r>
              <a:rPr lang="en-GB" dirty="0" smtClean="0">
                <a:hlinkClick r:id="rId8"/>
              </a:rPr>
              <a:t> PS</a:t>
            </a:r>
            <a:r>
              <a:rPr lang="en-GB" dirty="0" smtClean="0"/>
              <a:t>, </a:t>
            </a:r>
            <a:r>
              <a:rPr lang="en-GB" dirty="0" smtClean="0">
                <a:hlinkClick r:id="rId9"/>
              </a:rPr>
              <a:t>Goldstein AY</a:t>
            </a:r>
            <a:r>
              <a:rPr lang="en-GB" dirty="0" smtClean="0"/>
              <a:t>, </a:t>
            </a:r>
            <a:r>
              <a:rPr lang="en-GB" dirty="0" smtClean="0">
                <a:hlinkClick r:id="rId10"/>
              </a:rPr>
              <a:t>De </a:t>
            </a:r>
            <a:r>
              <a:rPr lang="en-GB" dirty="0" err="1" smtClean="0">
                <a:hlinkClick r:id="rId10"/>
              </a:rPr>
              <a:t>Vries</a:t>
            </a:r>
            <a:r>
              <a:rPr lang="en-GB" dirty="0" smtClean="0">
                <a:hlinkClick r:id="rId10"/>
              </a:rPr>
              <a:t> GJ</a:t>
            </a:r>
            <a:r>
              <a:rPr lang="en-GB" dirty="0" smtClean="0"/>
              <a:t>, </a:t>
            </a:r>
            <a:r>
              <a:rPr lang="en-GB" dirty="0" smtClean="0">
                <a:hlinkClick r:id="rId11"/>
              </a:rPr>
              <a:t>Wagner CK</a:t>
            </a:r>
            <a:r>
              <a:rPr lang="en-GB" dirty="0" smtClean="0"/>
              <a:t>.</a:t>
            </a:r>
            <a:r>
              <a:rPr lang="en-GB" dirty="0" smtClean="0"/>
              <a:t> </a:t>
            </a:r>
          </a:p>
          <a:p>
            <a:r>
              <a:rPr lang="en-GB" dirty="0" smtClean="0"/>
              <a:t>J </a:t>
            </a:r>
            <a:r>
              <a:rPr lang="en-GB" dirty="0" err="1" smtClean="0"/>
              <a:t>Neuroendocrinol</a:t>
            </a:r>
            <a:r>
              <a:rPr lang="en-GB" dirty="0" smtClean="0"/>
              <a:t>. 2002 Oct;14(10):761-7.</a:t>
            </a:r>
          </a:p>
          <a:p>
            <a:r>
              <a:rPr lang="en-GB" dirty="0" smtClean="0"/>
              <a:t> </a:t>
            </a:r>
          </a:p>
          <a:p>
            <a:r>
              <a:rPr lang="en-GB" dirty="0" smtClean="0"/>
              <a:t>15) Progesterone receptor </a:t>
            </a:r>
            <a:r>
              <a:rPr lang="en-GB" dirty="0" err="1" smtClean="0"/>
              <a:t>isoforms</a:t>
            </a:r>
            <a:r>
              <a:rPr lang="en-GB" dirty="0" smtClean="0"/>
              <a:t> expression pattern in human </a:t>
            </a:r>
            <a:r>
              <a:rPr lang="en-GB" dirty="0" err="1" smtClean="0"/>
              <a:t>astrocytomas</a:t>
            </a:r>
            <a:r>
              <a:rPr lang="en-GB" dirty="0" smtClean="0"/>
              <a:t>.</a:t>
            </a:r>
            <a:r>
              <a:rPr lang="en-GB" dirty="0" smtClean="0"/>
              <a:t> </a:t>
            </a:r>
          </a:p>
          <a:p>
            <a:r>
              <a:rPr lang="en-GB" dirty="0" err="1" smtClean="0">
                <a:hlinkClick r:id="rId12"/>
              </a:rPr>
              <a:t>González-Agüero</a:t>
            </a:r>
            <a:r>
              <a:rPr lang="en-GB" dirty="0" smtClean="0">
                <a:hlinkClick r:id="rId12"/>
              </a:rPr>
              <a:t> G</a:t>
            </a:r>
            <a:r>
              <a:rPr lang="en-GB" dirty="0" smtClean="0"/>
              <a:t>, </a:t>
            </a:r>
            <a:r>
              <a:rPr lang="en-GB" dirty="0" err="1" smtClean="0">
                <a:hlinkClick r:id="rId13"/>
              </a:rPr>
              <a:t>Ondarza</a:t>
            </a:r>
            <a:r>
              <a:rPr lang="en-GB" dirty="0" smtClean="0">
                <a:hlinkClick r:id="rId13"/>
              </a:rPr>
              <a:t> R</a:t>
            </a:r>
            <a:r>
              <a:rPr lang="en-GB" dirty="0" smtClean="0"/>
              <a:t>, </a:t>
            </a:r>
            <a:r>
              <a:rPr lang="en-GB" dirty="0" err="1" smtClean="0">
                <a:hlinkClick r:id="rId14"/>
              </a:rPr>
              <a:t>Gamboa-Domínguez</a:t>
            </a:r>
            <a:r>
              <a:rPr lang="en-GB" dirty="0" smtClean="0">
                <a:hlinkClick r:id="rId14"/>
              </a:rPr>
              <a:t> A</a:t>
            </a:r>
            <a:r>
              <a:rPr lang="en-GB" dirty="0" smtClean="0"/>
              <a:t>, </a:t>
            </a:r>
            <a:r>
              <a:rPr lang="en-GB" dirty="0" err="1" smtClean="0">
                <a:hlinkClick r:id="rId15"/>
              </a:rPr>
              <a:t>Cerbón</a:t>
            </a:r>
            <a:r>
              <a:rPr lang="en-GB" dirty="0" smtClean="0">
                <a:hlinkClick r:id="rId15"/>
              </a:rPr>
              <a:t> MA</a:t>
            </a:r>
            <a:r>
              <a:rPr lang="en-GB" dirty="0" smtClean="0"/>
              <a:t>, </a:t>
            </a:r>
            <a:r>
              <a:rPr lang="en-GB" dirty="0" smtClean="0">
                <a:hlinkClick r:id="rId16"/>
              </a:rPr>
              <a:t>Camacho-Arroyo I</a:t>
            </a:r>
            <a:r>
              <a:rPr lang="en-GB" dirty="0" smtClean="0"/>
              <a:t>.</a:t>
            </a:r>
            <a:r>
              <a:rPr lang="en-GB" dirty="0" smtClean="0"/>
              <a:t> </a:t>
            </a:r>
          </a:p>
          <a:p>
            <a:r>
              <a:rPr lang="en-GB" dirty="0" smtClean="0"/>
              <a:t>Brain Res Bull. 2001 Sep 1;56(1):43-8.</a:t>
            </a:r>
          </a:p>
          <a:p>
            <a:r>
              <a:rPr lang="en-GB" dirty="0" smtClean="0"/>
              <a:t> </a:t>
            </a:r>
          </a:p>
          <a:p>
            <a:r>
              <a:rPr lang="en-GB" dirty="0" smtClean="0"/>
              <a:t>16) Correlation of expression of progesterone receptors with </a:t>
            </a:r>
            <a:r>
              <a:rPr lang="en-GB" dirty="0" err="1" smtClean="0"/>
              <a:t>histopathological</a:t>
            </a:r>
            <a:r>
              <a:rPr lang="en-GB" dirty="0" smtClean="0"/>
              <a:t> type and grade of malignancy of cerebral </a:t>
            </a:r>
            <a:r>
              <a:rPr lang="en-GB" dirty="0" err="1" smtClean="0"/>
              <a:t>neoplasms</a:t>
            </a:r>
            <a:r>
              <a:rPr lang="en-GB" dirty="0" smtClean="0"/>
              <a:t> </a:t>
            </a:r>
          </a:p>
          <a:p>
            <a:r>
              <a:rPr lang="en-GB" dirty="0" err="1" smtClean="0">
                <a:hlinkClick r:id="rId17"/>
              </a:rPr>
              <a:t>Och</a:t>
            </a:r>
            <a:r>
              <a:rPr lang="en-GB" dirty="0" smtClean="0">
                <a:hlinkClick r:id="rId17"/>
              </a:rPr>
              <a:t> W</a:t>
            </a:r>
            <a:r>
              <a:rPr lang="en-GB" dirty="0" smtClean="0"/>
              <a:t>, </a:t>
            </a:r>
            <a:r>
              <a:rPr lang="en-GB" dirty="0" err="1" smtClean="0">
                <a:hlinkClick r:id="rId18"/>
              </a:rPr>
              <a:t>Mariak</a:t>
            </a:r>
            <a:r>
              <a:rPr lang="en-GB" dirty="0" smtClean="0">
                <a:hlinkClick r:id="rId18"/>
              </a:rPr>
              <a:t> Z</a:t>
            </a:r>
            <a:r>
              <a:rPr lang="en-GB" dirty="0" smtClean="0"/>
              <a:t>, </a:t>
            </a:r>
            <a:r>
              <a:rPr lang="en-GB" dirty="0" err="1" smtClean="0">
                <a:hlinkClick r:id="rId19"/>
              </a:rPr>
              <a:t>Kopeć</a:t>
            </a:r>
            <a:r>
              <a:rPr lang="en-GB" dirty="0" smtClean="0">
                <a:hlinkClick r:id="rId19"/>
              </a:rPr>
              <a:t> J</a:t>
            </a:r>
            <a:r>
              <a:rPr lang="en-GB" dirty="0" smtClean="0"/>
              <a:t>, </a:t>
            </a:r>
            <a:r>
              <a:rPr lang="en-GB" dirty="0" err="1" smtClean="0">
                <a:hlinkClick r:id="rId20"/>
              </a:rPr>
              <a:t>Smółka</a:t>
            </a:r>
            <a:r>
              <a:rPr lang="en-GB" dirty="0" smtClean="0">
                <a:hlinkClick r:id="rId20"/>
              </a:rPr>
              <a:t> M</a:t>
            </a:r>
            <a:r>
              <a:rPr lang="en-GB" dirty="0" smtClean="0"/>
              <a:t>, </a:t>
            </a:r>
            <a:r>
              <a:rPr lang="en-GB" dirty="0" err="1" smtClean="0">
                <a:hlinkClick r:id="rId21"/>
              </a:rPr>
              <a:t>Koziorowski</a:t>
            </a:r>
            <a:r>
              <a:rPr lang="en-GB" dirty="0" smtClean="0">
                <a:hlinkClick r:id="rId21"/>
              </a:rPr>
              <a:t> </a:t>
            </a:r>
            <a:r>
              <a:rPr lang="en-GB" dirty="0" smtClean="0">
                <a:hlinkClick r:id="rId21"/>
              </a:rPr>
              <a:t>M</a:t>
            </a:r>
            <a:r>
              <a:rPr lang="en-GB" dirty="0" smtClean="0"/>
              <a:t> </a:t>
            </a:r>
          </a:p>
          <a:p>
            <a:r>
              <a:rPr lang="en-GB" dirty="0" err="1" smtClean="0"/>
              <a:t>Neurol</a:t>
            </a:r>
            <a:r>
              <a:rPr lang="en-GB" dirty="0" smtClean="0"/>
              <a:t> </a:t>
            </a:r>
            <a:r>
              <a:rPr lang="en-GB" dirty="0" err="1" smtClean="0"/>
              <a:t>Neurochir</a:t>
            </a:r>
            <a:r>
              <a:rPr lang="en-GB" dirty="0" smtClean="0"/>
              <a:t> Pol. 2001;35 </a:t>
            </a:r>
            <a:r>
              <a:rPr lang="en-GB" dirty="0" err="1" smtClean="0"/>
              <a:t>Suppl</a:t>
            </a:r>
            <a:r>
              <a:rPr lang="en-GB" dirty="0" smtClean="0"/>
              <a:t> 5:110-8.</a:t>
            </a:r>
          </a:p>
          <a:p>
            <a:r>
              <a:rPr lang="en-GB" dirty="0" smtClean="0"/>
              <a:t> </a:t>
            </a:r>
          </a:p>
          <a:p>
            <a:r>
              <a:rPr lang="en-GB" dirty="0" smtClean="0"/>
              <a:t>17) Progesterone and </a:t>
            </a:r>
            <a:r>
              <a:rPr lang="en-GB" dirty="0" err="1" smtClean="0"/>
              <a:t>estrogen</a:t>
            </a:r>
            <a:r>
              <a:rPr lang="en-GB" dirty="0" smtClean="0"/>
              <a:t> receptors: opposing prognostic indicators in </a:t>
            </a:r>
            <a:r>
              <a:rPr lang="en-GB" dirty="0" err="1" smtClean="0"/>
              <a:t>meningiomas</a:t>
            </a:r>
            <a:r>
              <a:rPr lang="en-GB" dirty="0" smtClean="0"/>
              <a:t>.</a:t>
            </a:r>
            <a:r>
              <a:rPr lang="en-GB" dirty="0" smtClean="0"/>
              <a:t> </a:t>
            </a:r>
          </a:p>
          <a:p>
            <a:r>
              <a:rPr lang="en-GB" dirty="0" err="1" smtClean="0">
                <a:hlinkClick r:id="rId22"/>
              </a:rPr>
              <a:t>Pravdenkova</a:t>
            </a:r>
            <a:r>
              <a:rPr lang="en-GB" dirty="0" smtClean="0">
                <a:hlinkClick r:id="rId22"/>
              </a:rPr>
              <a:t> S</a:t>
            </a:r>
            <a:r>
              <a:rPr lang="en-GB" dirty="0" smtClean="0"/>
              <a:t>, </a:t>
            </a:r>
            <a:r>
              <a:rPr lang="en-GB" dirty="0" smtClean="0">
                <a:hlinkClick r:id="rId23"/>
              </a:rPr>
              <a:t>Al-</a:t>
            </a:r>
            <a:r>
              <a:rPr lang="en-GB" dirty="0" err="1" smtClean="0">
                <a:hlinkClick r:id="rId23"/>
              </a:rPr>
              <a:t>Mefty</a:t>
            </a:r>
            <a:r>
              <a:rPr lang="en-GB" dirty="0" smtClean="0">
                <a:hlinkClick r:id="rId23"/>
              </a:rPr>
              <a:t> O</a:t>
            </a:r>
            <a:r>
              <a:rPr lang="en-GB" dirty="0" smtClean="0"/>
              <a:t>, </a:t>
            </a:r>
            <a:r>
              <a:rPr lang="en-GB" dirty="0" smtClean="0">
                <a:hlinkClick r:id="rId24"/>
              </a:rPr>
              <a:t>Sawyer J</a:t>
            </a:r>
            <a:r>
              <a:rPr lang="en-GB" dirty="0" smtClean="0"/>
              <a:t>, </a:t>
            </a:r>
            <a:r>
              <a:rPr lang="en-GB" dirty="0" smtClean="0">
                <a:hlinkClick r:id="rId25"/>
              </a:rPr>
              <a:t>Husain M</a:t>
            </a:r>
            <a:r>
              <a:rPr lang="en-GB" dirty="0" smtClean="0"/>
              <a:t>.</a:t>
            </a:r>
            <a:r>
              <a:rPr lang="en-GB" dirty="0" smtClean="0"/>
              <a:t> </a:t>
            </a:r>
          </a:p>
          <a:p>
            <a:r>
              <a:rPr lang="en-GB" dirty="0" smtClean="0"/>
              <a:t>J </a:t>
            </a:r>
            <a:r>
              <a:rPr lang="en-GB" dirty="0" err="1" smtClean="0"/>
              <a:t>Neurosurg</a:t>
            </a:r>
            <a:r>
              <a:rPr lang="en-GB" dirty="0" smtClean="0"/>
              <a:t>. 2006 Aug;105(2):163-73.</a:t>
            </a:r>
          </a:p>
          <a:p>
            <a:r>
              <a:rPr lang="en-GB" dirty="0" smtClean="0"/>
              <a:t> </a:t>
            </a:r>
          </a:p>
          <a:p>
            <a:r>
              <a:rPr lang="en-GB" dirty="0" smtClean="0"/>
              <a:t>18) Specific genes expressed in association with progesterone receptors in </a:t>
            </a:r>
            <a:r>
              <a:rPr lang="en-GB" dirty="0" err="1" smtClean="0"/>
              <a:t>meningioma</a:t>
            </a:r>
            <a:r>
              <a:rPr lang="en-GB" dirty="0" smtClean="0"/>
              <a:t>.</a:t>
            </a:r>
            <a:r>
              <a:rPr lang="en-GB" dirty="0" smtClean="0"/>
              <a:t> </a:t>
            </a:r>
          </a:p>
          <a:p>
            <a:r>
              <a:rPr lang="en-GB" dirty="0" smtClean="0">
                <a:hlinkClick r:id="rId26"/>
              </a:rPr>
              <a:t>Claus EB</a:t>
            </a:r>
            <a:r>
              <a:rPr lang="en-GB" dirty="0" smtClean="0"/>
              <a:t>, </a:t>
            </a:r>
            <a:r>
              <a:rPr lang="en-GB" dirty="0" smtClean="0">
                <a:hlinkClick r:id="rId27"/>
              </a:rPr>
              <a:t>Park PJ</a:t>
            </a:r>
            <a:r>
              <a:rPr lang="en-GB" dirty="0" smtClean="0"/>
              <a:t>, </a:t>
            </a:r>
            <a:r>
              <a:rPr lang="en-GB" dirty="0" smtClean="0">
                <a:hlinkClick r:id="rId28"/>
              </a:rPr>
              <a:t>Carroll R</a:t>
            </a:r>
            <a:r>
              <a:rPr lang="en-GB" dirty="0" smtClean="0"/>
              <a:t>, </a:t>
            </a:r>
            <a:r>
              <a:rPr lang="en-GB" dirty="0" smtClean="0">
                <a:hlinkClick r:id="rId29"/>
              </a:rPr>
              <a:t>Chan J</a:t>
            </a:r>
            <a:r>
              <a:rPr lang="en-GB" dirty="0" smtClean="0"/>
              <a:t>, </a:t>
            </a:r>
            <a:r>
              <a:rPr lang="en-GB" dirty="0" smtClean="0">
                <a:hlinkClick r:id="rId30"/>
              </a:rPr>
              <a:t>Black PM</a:t>
            </a:r>
            <a:r>
              <a:rPr lang="en-GB" dirty="0" smtClean="0"/>
              <a:t>.</a:t>
            </a:r>
            <a:r>
              <a:rPr lang="en-GB" dirty="0" smtClean="0"/>
              <a:t> </a:t>
            </a:r>
          </a:p>
          <a:p>
            <a:r>
              <a:rPr lang="en-GB" dirty="0" smtClean="0"/>
              <a:t>Cancer Res. 2008 Jan 1;68(1):314-22.</a:t>
            </a:r>
          </a:p>
          <a:p>
            <a:r>
              <a:rPr lang="en-GB" dirty="0" smtClean="0"/>
              <a:t> </a:t>
            </a:r>
          </a:p>
          <a:p>
            <a:r>
              <a:rPr lang="en-GB" dirty="0" smtClean="0"/>
              <a:t>19) Progesterone receptor </a:t>
            </a:r>
            <a:r>
              <a:rPr lang="en-GB" dirty="0" err="1" smtClean="0"/>
              <a:t>isoform</a:t>
            </a:r>
            <a:r>
              <a:rPr lang="en-GB" dirty="0" smtClean="0"/>
              <a:t> expression in human </a:t>
            </a:r>
            <a:r>
              <a:rPr lang="en-GB" dirty="0" err="1" smtClean="0"/>
              <a:t>meningiomas</a:t>
            </a:r>
            <a:r>
              <a:rPr lang="en-GB" dirty="0" smtClean="0"/>
              <a:t>.</a:t>
            </a:r>
            <a:r>
              <a:rPr lang="en-GB" dirty="0" smtClean="0"/>
              <a:t> </a:t>
            </a:r>
          </a:p>
          <a:p>
            <a:r>
              <a:rPr lang="en-GB" dirty="0" err="1" smtClean="0">
                <a:hlinkClick r:id="rId31"/>
              </a:rPr>
              <a:t>Verheijen</a:t>
            </a:r>
            <a:r>
              <a:rPr lang="en-GB" dirty="0" smtClean="0">
                <a:hlinkClick r:id="rId31"/>
              </a:rPr>
              <a:t> FM</a:t>
            </a:r>
            <a:r>
              <a:rPr lang="en-GB" dirty="0" smtClean="0"/>
              <a:t>, </a:t>
            </a:r>
            <a:r>
              <a:rPr lang="en-GB" dirty="0" err="1" smtClean="0">
                <a:hlinkClick r:id="rId32"/>
              </a:rPr>
              <a:t>Sprong</a:t>
            </a:r>
            <a:r>
              <a:rPr lang="en-GB" dirty="0" smtClean="0">
                <a:hlinkClick r:id="rId32"/>
              </a:rPr>
              <a:t> M</a:t>
            </a:r>
            <a:r>
              <a:rPr lang="en-GB" dirty="0" smtClean="0"/>
              <a:t>, </a:t>
            </a:r>
            <a:r>
              <a:rPr lang="en-GB" dirty="0" smtClean="0">
                <a:hlinkClick r:id="rId33"/>
              </a:rPr>
              <a:t>Jacobs HM</a:t>
            </a:r>
            <a:r>
              <a:rPr lang="en-GB" dirty="0" smtClean="0"/>
              <a:t>, </a:t>
            </a:r>
            <a:r>
              <a:rPr lang="en-GB" dirty="0" err="1" smtClean="0">
                <a:hlinkClick r:id="rId34"/>
              </a:rPr>
              <a:t>Donker</a:t>
            </a:r>
            <a:r>
              <a:rPr lang="en-GB" dirty="0" smtClean="0">
                <a:hlinkClick r:id="rId34"/>
              </a:rPr>
              <a:t> GH</a:t>
            </a:r>
            <a:r>
              <a:rPr lang="en-GB" dirty="0" smtClean="0"/>
              <a:t>, </a:t>
            </a:r>
            <a:r>
              <a:rPr lang="en-GB" dirty="0" err="1" smtClean="0">
                <a:hlinkClick r:id="rId35"/>
              </a:rPr>
              <a:t>Amelink</a:t>
            </a:r>
            <a:r>
              <a:rPr lang="en-GB" dirty="0" smtClean="0">
                <a:hlinkClick r:id="rId35"/>
              </a:rPr>
              <a:t> GJ</a:t>
            </a:r>
            <a:r>
              <a:rPr lang="en-GB" dirty="0" smtClean="0"/>
              <a:t>, </a:t>
            </a:r>
            <a:r>
              <a:rPr lang="en-GB" dirty="0" err="1" smtClean="0">
                <a:hlinkClick r:id="rId36"/>
              </a:rPr>
              <a:t>Thijssen</a:t>
            </a:r>
            <a:r>
              <a:rPr lang="en-GB" dirty="0" smtClean="0">
                <a:hlinkClick r:id="rId36"/>
              </a:rPr>
              <a:t> JH</a:t>
            </a:r>
            <a:r>
              <a:rPr lang="en-GB" dirty="0" smtClean="0"/>
              <a:t>, </a:t>
            </a:r>
            <a:r>
              <a:rPr lang="en-GB" dirty="0" err="1" smtClean="0">
                <a:hlinkClick r:id="rId37"/>
              </a:rPr>
              <a:t>Blankenstein</a:t>
            </a:r>
            <a:r>
              <a:rPr lang="en-GB" dirty="0" smtClean="0">
                <a:hlinkClick r:id="rId37"/>
              </a:rPr>
              <a:t> MA</a:t>
            </a:r>
            <a:r>
              <a:rPr lang="en-GB" dirty="0" smtClean="0"/>
              <a:t>.</a:t>
            </a:r>
            <a:r>
              <a:rPr lang="en-GB" dirty="0" smtClean="0"/>
              <a:t> </a:t>
            </a:r>
          </a:p>
          <a:p>
            <a:r>
              <a:rPr lang="en-GB" dirty="0" err="1" smtClean="0"/>
              <a:t>Eur</a:t>
            </a:r>
            <a:r>
              <a:rPr lang="en-GB" dirty="0" smtClean="0"/>
              <a:t> J Cancer. 2001 Aug;37(12):1488-95.</a:t>
            </a:r>
          </a:p>
          <a:p>
            <a:endParaRPr lang="en-GB" dirty="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45719"/>
          </a:xfrm>
        </p:spPr>
        <p:txBody>
          <a:bodyPr>
            <a:normAutofit fontScale="90000"/>
          </a:bodyPr>
          <a:lstStyle/>
          <a:p>
            <a:endParaRPr lang="en-GB" dirty="0"/>
          </a:p>
        </p:txBody>
      </p:sp>
      <p:sp>
        <p:nvSpPr>
          <p:cNvPr id="3" name="Content Placeholder 2"/>
          <p:cNvSpPr>
            <a:spLocks noGrp="1"/>
          </p:cNvSpPr>
          <p:nvPr>
            <p:ph idx="1"/>
          </p:nvPr>
        </p:nvSpPr>
        <p:spPr>
          <a:xfrm>
            <a:off x="304800" y="188640"/>
            <a:ext cx="8686800" cy="6408712"/>
          </a:xfrm>
        </p:spPr>
        <p:txBody>
          <a:bodyPr>
            <a:normAutofit fontScale="25000" lnSpcReduction="20000"/>
          </a:bodyPr>
          <a:lstStyle/>
          <a:p>
            <a:r>
              <a:rPr lang="en-GB" sz="4200" dirty="0" smtClean="0"/>
              <a:t>20</a:t>
            </a:r>
            <a:r>
              <a:rPr lang="en-GB" sz="4200" dirty="0" smtClean="0"/>
              <a:t>) Enhancement of </a:t>
            </a:r>
            <a:r>
              <a:rPr lang="en-GB" sz="4200" dirty="0" err="1" smtClean="0"/>
              <a:t>glioblastoma</a:t>
            </a:r>
            <a:r>
              <a:rPr lang="en-GB" sz="4200" dirty="0" smtClean="0"/>
              <a:t> cell killing by combination treatment with </a:t>
            </a:r>
            <a:r>
              <a:rPr lang="en-GB" sz="4200" dirty="0" err="1" smtClean="0"/>
              <a:t>temozolomide</a:t>
            </a:r>
            <a:r>
              <a:rPr lang="en-GB" sz="4200" dirty="0" smtClean="0"/>
              <a:t> and </a:t>
            </a:r>
            <a:r>
              <a:rPr lang="en-GB" sz="4200" dirty="0" err="1" smtClean="0"/>
              <a:t>tamoxifen</a:t>
            </a:r>
            <a:r>
              <a:rPr lang="en-GB" sz="4200" dirty="0" smtClean="0"/>
              <a:t> or </a:t>
            </a:r>
            <a:r>
              <a:rPr lang="en-GB" sz="4200" dirty="0" err="1" smtClean="0"/>
              <a:t>hypericin</a:t>
            </a:r>
            <a:r>
              <a:rPr lang="en-GB" sz="4200" dirty="0" smtClean="0"/>
              <a:t>.</a:t>
            </a:r>
            <a:r>
              <a:rPr lang="en-GB" sz="4200" dirty="0" smtClean="0"/>
              <a:t> </a:t>
            </a:r>
          </a:p>
          <a:p>
            <a:r>
              <a:rPr lang="en-GB" sz="4200" dirty="0" smtClean="0">
                <a:hlinkClick r:id="rId2"/>
              </a:rPr>
              <a:t>Gupta V</a:t>
            </a:r>
            <a:r>
              <a:rPr lang="en-GB" sz="4200" dirty="0" smtClean="0"/>
              <a:t>, </a:t>
            </a:r>
            <a:r>
              <a:rPr lang="en-GB" sz="4200" dirty="0" smtClean="0">
                <a:hlinkClick r:id="rId3"/>
              </a:rPr>
              <a:t>Su YS</a:t>
            </a:r>
            <a:r>
              <a:rPr lang="en-GB" sz="4200" dirty="0" smtClean="0"/>
              <a:t>, </a:t>
            </a:r>
            <a:r>
              <a:rPr lang="en-GB" sz="4200" dirty="0" smtClean="0">
                <a:hlinkClick r:id="rId4"/>
              </a:rPr>
              <a:t>Wang W</a:t>
            </a:r>
            <a:r>
              <a:rPr lang="en-GB" sz="4200" dirty="0" smtClean="0"/>
              <a:t>, </a:t>
            </a:r>
            <a:r>
              <a:rPr lang="en-GB" sz="4200" dirty="0" err="1" smtClean="0">
                <a:hlinkClick r:id="rId5"/>
              </a:rPr>
              <a:t>Kardosh</a:t>
            </a:r>
            <a:r>
              <a:rPr lang="en-GB" sz="4200" dirty="0" smtClean="0">
                <a:hlinkClick r:id="rId5"/>
              </a:rPr>
              <a:t> A</a:t>
            </a:r>
            <a:r>
              <a:rPr lang="en-GB" sz="4200" dirty="0" smtClean="0"/>
              <a:t>, </a:t>
            </a:r>
            <a:r>
              <a:rPr lang="en-GB" sz="4200" dirty="0" err="1" smtClean="0">
                <a:hlinkClick r:id="rId6"/>
              </a:rPr>
              <a:t>Liebes</a:t>
            </a:r>
            <a:r>
              <a:rPr lang="en-GB" sz="4200" dirty="0" smtClean="0">
                <a:hlinkClick r:id="rId6"/>
              </a:rPr>
              <a:t> LF</a:t>
            </a:r>
            <a:r>
              <a:rPr lang="en-GB" sz="4200" dirty="0" smtClean="0"/>
              <a:t>, </a:t>
            </a:r>
            <a:r>
              <a:rPr lang="en-GB" sz="4200" dirty="0" err="1" smtClean="0">
                <a:hlinkClick r:id="rId7"/>
              </a:rPr>
              <a:t>Hofman</a:t>
            </a:r>
            <a:r>
              <a:rPr lang="en-GB" sz="4200" dirty="0" smtClean="0">
                <a:hlinkClick r:id="rId7"/>
              </a:rPr>
              <a:t> FM</a:t>
            </a:r>
            <a:r>
              <a:rPr lang="en-GB" sz="4200" dirty="0" smtClean="0"/>
              <a:t>, </a:t>
            </a:r>
            <a:r>
              <a:rPr lang="en-GB" sz="4200" dirty="0" err="1" smtClean="0">
                <a:hlinkClick r:id="rId8"/>
              </a:rPr>
              <a:t>Schönthal</a:t>
            </a:r>
            <a:r>
              <a:rPr lang="en-GB" sz="4200" dirty="0" smtClean="0">
                <a:hlinkClick r:id="rId8"/>
              </a:rPr>
              <a:t> AH</a:t>
            </a:r>
            <a:r>
              <a:rPr lang="en-GB" sz="4200" dirty="0" smtClean="0"/>
              <a:t>, </a:t>
            </a:r>
            <a:r>
              <a:rPr lang="en-GB" sz="4200" dirty="0" smtClean="0">
                <a:hlinkClick r:id="rId9"/>
              </a:rPr>
              <a:t>Chen TC</a:t>
            </a:r>
            <a:r>
              <a:rPr lang="en-GB" sz="4200" dirty="0" smtClean="0"/>
              <a:t>.</a:t>
            </a:r>
            <a:r>
              <a:rPr lang="en-GB" sz="4200" dirty="0" smtClean="0"/>
              <a:t> </a:t>
            </a:r>
          </a:p>
          <a:p>
            <a:r>
              <a:rPr lang="en-GB" sz="4200" dirty="0" err="1" smtClean="0"/>
              <a:t>Neurosurg</a:t>
            </a:r>
            <a:r>
              <a:rPr lang="en-GB" sz="4200" dirty="0" smtClean="0"/>
              <a:t> Focus. 2006 Apr 15;20(4):E20.</a:t>
            </a:r>
          </a:p>
          <a:p>
            <a:r>
              <a:rPr lang="en-GB" sz="4200" dirty="0" smtClean="0"/>
              <a:t> </a:t>
            </a:r>
          </a:p>
          <a:p>
            <a:r>
              <a:rPr lang="en-GB" sz="4200" dirty="0" smtClean="0"/>
              <a:t>21) Sodium </a:t>
            </a:r>
            <a:r>
              <a:rPr lang="en-GB" sz="4200" dirty="0" err="1" smtClean="0"/>
              <a:t>phenylacetate</a:t>
            </a:r>
            <a:r>
              <a:rPr lang="en-GB" sz="4200" dirty="0" smtClean="0"/>
              <a:t> (</a:t>
            </a:r>
            <a:r>
              <a:rPr lang="en-GB" sz="4200" dirty="0" err="1" smtClean="0"/>
              <a:t>NaPa</a:t>
            </a:r>
            <a:r>
              <a:rPr lang="en-GB" sz="4200" dirty="0" smtClean="0"/>
              <a:t>) improves the TAM effect on </a:t>
            </a:r>
            <a:r>
              <a:rPr lang="en-GB" sz="4200" dirty="0" err="1" smtClean="0"/>
              <a:t>glioblastoma</a:t>
            </a:r>
            <a:r>
              <a:rPr lang="en-GB" sz="4200" dirty="0" smtClean="0"/>
              <a:t> experimental </a:t>
            </a:r>
            <a:r>
              <a:rPr lang="en-GB" sz="4200" dirty="0" err="1" smtClean="0"/>
              <a:t>tumors</a:t>
            </a:r>
            <a:r>
              <a:rPr lang="en-GB" sz="4200" dirty="0" smtClean="0"/>
              <a:t> by inducing cell growth arrest and apoptosis</a:t>
            </a:r>
            <a:r>
              <a:rPr lang="en-GB" sz="4200" dirty="0" smtClean="0"/>
              <a:t>.</a:t>
            </a:r>
            <a:r>
              <a:rPr lang="en-GB" sz="4200" dirty="0" smtClean="0"/>
              <a:t> </a:t>
            </a:r>
          </a:p>
          <a:p>
            <a:r>
              <a:rPr lang="en-GB" sz="4200" dirty="0" smtClean="0">
                <a:hlinkClick r:id="rId10"/>
              </a:rPr>
              <a:t>Wei MX</a:t>
            </a:r>
            <a:r>
              <a:rPr lang="en-GB" sz="4200" dirty="0" smtClean="0"/>
              <a:t>, </a:t>
            </a:r>
            <a:r>
              <a:rPr lang="en-GB" sz="4200" dirty="0" smtClean="0">
                <a:hlinkClick r:id="rId11"/>
              </a:rPr>
              <a:t>Liu JM</a:t>
            </a:r>
            <a:r>
              <a:rPr lang="en-GB" sz="4200" dirty="0" smtClean="0"/>
              <a:t>, </a:t>
            </a:r>
            <a:r>
              <a:rPr lang="en-GB" sz="4200" dirty="0" err="1" smtClean="0">
                <a:hlinkClick r:id="rId12"/>
              </a:rPr>
              <a:t>Gadal</a:t>
            </a:r>
            <a:r>
              <a:rPr lang="en-GB" sz="4200" dirty="0" smtClean="0">
                <a:hlinkClick r:id="rId12"/>
              </a:rPr>
              <a:t> F</a:t>
            </a:r>
            <a:r>
              <a:rPr lang="en-GB" sz="4200" dirty="0" smtClean="0"/>
              <a:t>, </a:t>
            </a:r>
            <a:r>
              <a:rPr lang="en-GB" sz="4200" dirty="0" smtClean="0">
                <a:hlinkClick r:id="rId13"/>
              </a:rPr>
              <a:t>Yi P</a:t>
            </a:r>
            <a:r>
              <a:rPr lang="en-GB" sz="4200" dirty="0" smtClean="0"/>
              <a:t>, </a:t>
            </a:r>
            <a:r>
              <a:rPr lang="en-GB" sz="4200" dirty="0" smtClean="0">
                <a:hlinkClick r:id="rId14"/>
              </a:rPr>
              <a:t>Liu J</a:t>
            </a:r>
            <a:r>
              <a:rPr lang="en-GB" sz="4200" dirty="0" smtClean="0"/>
              <a:t>, </a:t>
            </a:r>
            <a:r>
              <a:rPr lang="en-GB" sz="4200" dirty="0" err="1" smtClean="0">
                <a:hlinkClick r:id="rId15"/>
              </a:rPr>
              <a:t>Crepin</a:t>
            </a:r>
            <a:r>
              <a:rPr lang="en-GB" sz="4200" dirty="0" smtClean="0">
                <a:hlinkClick r:id="rId15"/>
              </a:rPr>
              <a:t> M</a:t>
            </a:r>
            <a:r>
              <a:rPr lang="en-GB" sz="4200" dirty="0" smtClean="0"/>
              <a:t>.</a:t>
            </a:r>
            <a:r>
              <a:rPr lang="en-GB" sz="4200" dirty="0" smtClean="0"/>
              <a:t> </a:t>
            </a:r>
          </a:p>
          <a:p>
            <a:r>
              <a:rPr lang="en-GB" sz="4200" dirty="0" smtClean="0"/>
              <a:t>Anticancer Res. 2007 Mar-Apr;27(2):953-8.</a:t>
            </a:r>
          </a:p>
          <a:p>
            <a:r>
              <a:rPr lang="en-GB" sz="4200" dirty="0" smtClean="0"/>
              <a:t> </a:t>
            </a:r>
          </a:p>
          <a:p>
            <a:r>
              <a:rPr lang="en-GB" sz="4200" dirty="0" smtClean="0"/>
              <a:t>22) The influence of </a:t>
            </a:r>
            <a:r>
              <a:rPr lang="en-GB" sz="4200" dirty="0" err="1" smtClean="0"/>
              <a:t>tamoxifen</a:t>
            </a:r>
            <a:r>
              <a:rPr lang="en-GB" sz="4200" dirty="0" smtClean="0"/>
              <a:t> on the secretion of transforming growth factor-beta2 (TGF-beta2) in </a:t>
            </a:r>
            <a:r>
              <a:rPr lang="en-GB" sz="4200" dirty="0" err="1" smtClean="0"/>
              <a:t>glioblastomas</a:t>
            </a:r>
            <a:r>
              <a:rPr lang="en-GB" sz="4200" dirty="0" smtClean="0"/>
              <a:t>: in vitro and in vivo findings</a:t>
            </a:r>
            <a:r>
              <a:rPr lang="en-GB" sz="4200" dirty="0" smtClean="0"/>
              <a:t>.</a:t>
            </a:r>
            <a:r>
              <a:rPr lang="en-GB" sz="4200" dirty="0" smtClean="0"/>
              <a:t> </a:t>
            </a:r>
          </a:p>
          <a:p>
            <a:r>
              <a:rPr lang="en-GB" sz="4200" dirty="0" err="1" smtClean="0">
                <a:hlinkClick r:id="rId16"/>
              </a:rPr>
              <a:t>Puchner</a:t>
            </a:r>
            <a:r>
              <a:rPr lang="en-GB" sz="4200" dirty="0" smtClean="0">
                <a:hlinkClick r:id="rId16"/>
              </a:rPr>
              <a:t> MJ</a:t>
            </a:r>
            <a:r>
              <a:rPr lang="en-GB" sz="4200" dirty="0" smtClean="0"/>
              <a:t>, </a:t>
            </a:r>
            <a:r>
              <a:rPr lang="en-GB" sz="4200" dirty="0" err="1" smtClean="0">
                <a:hlinkClick r:id="rId17"/>
              </a:rPr>
              <a:t>Köppen</a:t>
            </a:r>
            <a:r>
              <a:rPr lang="en-GB" sz="4200" dirty="0" smtClean="0">
                <a:hlinkClick r:id="rId17"/>
              </a:rPr>
              <a:t> JA</a:t>
            </a:r>
            <a:r>
              <a:rPr lang="en-GB" sz="4200" dirty="0" smtClean="0"/>
              <a:t>, </a:t>
            </a:r>
            <a:r>
              <a:rPr lang="en-GB" sz="4200" dirty="0" smtClean="0">
                <a:hlinkClick r:id="rId18"/>
              </a:rPr>
              <a:t>Zapf S</a:t>
            </a:r>
            <a:r>
              <a:rPr lang="en-GB" sz="4200" dirty="0" smtClean="0"/>
              <a:t>, </a:t>
            </a:r>
            <a:r>
              <a:rPr lang="en-GB" sz="4200" dirty="0" err="1" smtClean="0">
                <a:hlinkClick r:id="rId19"/>
              </a:rPr>
              <a:t>Knabbe</a:t>
            </a:r>
            <a:r>
              <a:rPr lang="en-GB" sz="4200" dirty="0" smtClean="0">
                <a:hlinkClick r:id="rId19"/>
              </a:rPr>
              <a:t> C</a:t>
            </a:r>
            <a:r>
              <a:rPr lang="en-GB" sz="4200" dirty="0" smtClean="0"/>
              <a:t>, </a:t>
            </a:r>
            <a:r>
              <a:rPr lang="en-GB" sz="4200" dirty="0" err="1" smtClean="0">
                <a:hlinkClick r:id="rId20"/>
              </a:rPr>
              <a:t>Westphal</a:t>
            </a:r>
            <a:r>
              <a:rPr lang="en-GB" sz="4200" dirty="0" smtClean="0">
                <a:hlinkClick r:id="rId20"/>
              </a:rPr>
              <a:t> M</a:t>
            </a:r>
            <a:r>
              <a:rPr lang="en-GB" sz="4200" dirty="0" smtClean="0"/>
              <a:t>.</a:t>
            </a:r>
            <a:r>
              <a:rPr lang="en-GB" sz="4200" dirty="0" smtClean="0"/>
              <a:t> </a:t>
            </a:r>
          </a:p>
          <a:p>
            <a:r>
              <a:rPr lang="en-GB" sz="4200" dirty="0" smtClean="0"/>
              <a:t>Anticancer Res. 2002 Jan-Feb;22(1A):45-51.</a:t>
            </a:r>
          </a:p>
          <a:p>
            <a:r>
              <a:rPr lang="en-GB" sz="4200" dirty="0" smtClean="0"/>
              <a:t> </a:t>
            </a:r>
          </a:p>
          <a:p>
            <a:r>
              <a:rPr lang="en-GB" sz="4200" dirty="0" smtClean="0"/>
              <a:t>23) A phase I study of high-dose </a:t>
            </a:r>
            <a:r>
              <a:rPr lang="en-GB" sz="4200" dirty="0" err="1" smtClean="0"/>
              <a:t>tamoxifen</a:t>
            </a:r>
            <a:r>
              <a:rPr lang="en-GB" sz="4200" dirty="0" smtClean="0"/>
              <a:t> for the treatment of refractory malignant </a:t>
            </a:r>
            <a:r>
              <a:rPr lang="en-GB" sz="4200" dirty="0" err="1" smtClean="0"/>
              <a:t>gliomas</a:t>
            </a:r>
            <a:r>
              <a:rPr lang="en-GB" sz="4200" dirty="0" smtClean="0"/>
              <a:t> of childhood</a:t>
            </a:r>
            <a:r>
              <a:rPr lang="en-GB" sz="4200" dirty="0" smtClean="0"/>
              <a:t>.</a:t>
            </a:r>
            <a:r>
              <a:rPr lang="en-GB" sz="4200" dirty="0" smtClean="0"/>
              <a:t> </a:t>
            </a:r>
          </a:p>
          <a:p>
            <a:r>
              <a:rPr lang="en-GB" sz="4200" dirty="0" smtClean="0">
                <a:hlinkClick r:id="rId21"/>
              </a:rPr>
              <a:t>Pollack IF</a:t>
            </a:r>
            <a:r>
              <a:rPr lang="en-GB" sz="4200" dirty="0" smtClean="0"/>
              <a:t>, </a:t>
            </a:r>
            <a:r>
              <a:rPr lang="en-GB" sz="4200" dirty="0" err="1" smtClean="0">
                <a:hlinkClick r:id="rId22"/>
              </a:rPr>
              <a:t>DaRosso</a:t>
            </a:r>
            <a:r>
              <a:rPr lang="en-GB" sz="4200" dirty="0" smtClean="0">
                <a:hlinkClick r:id="rId22"/>
              </a:rPr>
              <a:t> RC</a:t>
            </a:r>
            <a:r>
              <a:rPr lang="en-GB" sz="4200" dirty="0" smtClean="0"/>
              <a:t>, </a:t>
            </a:r>
            <a:r>
              <a:rPr lang="en-GB" sz="4200" dirty="0" smtClean="0">
                <a:hlinkClick r:id="rId23"/>
              </a:rPr>
              <a:t>Robertson PL</a:t>
            </a:r>
            <a:r>
              <a:rPr lang="en-GB" sz="4200" dirty="0" smtClean="0"/>
              <a:t>, </a:t>
            </a:r>
            <a:r>
              <a:rPr lang="en-GB" sz="4200" dirty="0" err="1" smtClean="0">
                <a:hlinkClick r:id="rId24"/>
              </a:rPr>
              <a:t>Jakacki</a:t>
            </a:r>
            <a:r>
              <a:rPr lang="en-GB" sz="4200" dirty="0" smtClean="0">
                <a:hlinkClick r:id="rId24"/>
              </a:rPr>
              <a:t> RL</a:t>
            </a:r>
            <a:r>
              <a:rPr lang="en-GB" sz="4200" dirty="0" smtClean="0"/>
              <a:t>, </a:t>
            </a:r>
            <a:r>
              <a:rPr lang="en-GB" sz="4200" dirty="0" err="1" smtClean="0">
                <a:hlinkClick r:id="rId25"/>
              </a:rPr>
              <a:t>Mirro</a:t>
            </a:r>
            <a:r>
              <a:rPr lang="en-GB" sz="4200" dirty="0" smtClean="0">
                <a:hlinkClick r:id="rId25"/>
              </a:rPr>
              <a:t> JR </a:t>
            </a:r>
            <a:r>
              <a:rPr lang="en-GB" sz="4200" dirty="0" err="1" smtClean="0">
                <a:hlinkClick r:id="rId25"/>
              </a:rPr>
              <a:t>Jr</a:t>
            </a:r>
            <a:r>
              <a:rPr lang="en-GB" sz="4200" dirty="0" smtClean="0"/>
              <a:t>, </a:t>
            </a:r>
            <a:r>
              <a:rPr lang="en-GB" sz="4200" dirty="0" err="1" smtClean="0">
                <a:hlinkClick r:id="rId26"/>
              </a:rPr>
              <a:t>Blatt</a:t>
            </a:r>
            <a:r>
              <a:rPr lang="en-GB" sz="4200" dirty="0" smtClean="0">
                <a:hlinkClick r:id="rId26"/>
              </a:rPr>
              <a:t> J</a:t>
            </a:r>
            <a:r>
              <a:rPr lang="en-GB" sz="4200" dirty="0" smtClean="0"/>
              <a:t>, </a:t>
            </a:r>
            <a:r>
              <a:rPr lang="en-GB" sz="4200" dirty="0" smtClean="0">
                <a:hlinkClick r:id="rId27"/>
              </a:rPr>
              <a:t>Nicholson S</a:t>
            </a:r>
            <a:r>
              <a:rPr lang="en-GB" sz="4200" dirty="0" smtClean="0"/>
              <a:t>, </a:t>
            </a:r>
            <a:r>
              <a:rPr lang="en-GB" sz="4200" dirty="0" smtClean="0">
                <a:hlinkClick r:id="rId28"/>
              </a:rPr>
              <a:t>Packer RJ</a:t>
            </a:r>
            <a:r>
              <a:rPr lang="en-GB" sz="4200" dirty="0" smtClean="0"/>
              <a:t>, </a:t>
            </a:r>
            <a:r>
              <a:rPr lang="en-GB" sz="4200" dirty="0" smtClean="0">
                <a:hlinkClick r:id="rId29"/>
              </a:rPr>
              <a:t>Allen JC</a:t>
            </a:r>
            <a:r>
              <a:rPr lang="en-GB" sz="4200" dirty="0" smtClean="0"/>
              <a:t>, </a:t>
            </a:r>
            <a:r>
              <a:rPr lang="en-GB" sz="4200" dirty="0" smtClean="0">
                <a:hlinkClick r:id="rId30"/>
              </a:rPr>
              <a:t>Cisneros A</a:t>
            </a:r>
            <a:r>
              <a:rPr lang="en-GB" sz="4200" dirty="0" smtClean="0"/>
              <a:t>, </a:t>
            </a:r>
            <a:r>
              <a:rPr lang="en-GB" sz="4200" dirty="0" smtClean="0">
                <a:hlinkClick r:id="rId31"/>
              </a:rPr>
              <a:t>Jordan VC</a:t>
            </a:r>
            <a:r>
              <a:rPr lang="en-GB" sz="4200" dirty="0" smtClean="0"/>
              <a:t>.</a:t>
            </a:r>
            <a:r>
              <a:rPr lang="en-GB" sz="4200" dirty="0" smtClean="0"/>
              <a:t> </a:t>
            </a:r>
          </a:p>
          <a:p>
            <a:r>
              <a:rPr lang="en-GB" sz="4200" dirty="0" err="1" smtClean="0"/>
              <a:t>Clin</a:t>
            </a:r>
            <a:r>
              <a:rPr lang="en-GB" sz="4200" dirty="0" smtClean="0"/>
              <a:t> Cancer Res. 1997 Jul;3(7):1109-15.</a:t>
            </a:r>
          </a:p>
          <a:p>
            <a:r>
              <a:rPr lang="en-GB" sz="4200" dirty="0" smtClean="0"/>
              <a:t> </a:t>
            </a:r>
          </a:p>
          <a:p>
            <a:r>
              <a:rPr lang="en-GB" sz="4200" dirty="0" smtClean="0"/>
              <a:t>24) Progesterone Production and Actions in the Human Central Nervous System and </a:t>
            </a:r>
            <a:r>
              <a:rPr lang="en-GB" sz="4200" dirty="0" err="1" smtClean="0"/>
              <a:t>Neurogenic</a:t>
            </a:r>
            <a:r>
              <a:rPr lang="en-GB" sz="4200" dirty="0" smtClean="0"/>
              <a:t> </a:t>
            </a:r>
            <a:r>
              <a:rPr lang="en-GB" sz="4200" dirty="0" err="1" smtClean="0"/>
              <a:t>Tumors</a:t>
            </a:r>
            <a:r>
              <a:rPr lang="en-GB" sz="4200" b="1" dirty="0" smtClean="0"/>
              <a:t> </a:t>
            </a:r>
            <a:endParaRPr lang="en-GB" sz="4200" dirty="0" smtClean="0"/>
          </a:p>
          <a:p>
            <a:r>
              <a:rPr lang="en-GB" sz="4200" dirty="0" smtClean="0"/>
              <a:t>Tsukasa Inoue, Jun-</a:t>
            </a:r>
            <a:r>
              <a:rPr lang="en-GB" sz="4200" dirty="0" err="1" smtClean="0"/>
              <a:t>Ichi</a:t>
            </a:r>
            <a:r>
              <a:rPr lang="en-GB" sz="4200" dirty="0" smtClean="0"/>
              <a:t> </a:t>
            </a:r>
            <a:r>
              <a:rPr lang="en-GB" sz="4200" dirty="0" err="1" smtClean="0"/>
              <a:t>Akahira</a:t>
            </a:r>
            <a:r>
              <a:rPr lang="en-GB" sz="4200" dirty="0" smtClean="0"/>
              <a:t>, Takashi Suzuki, </a:t>
            </a:r>
            <a:r>
              <a:rPr lang="en-GB" sz="4200" dirty="0" err="1" smtClean="0"/>
              <a:t>Adrew</a:t>
            </a:r>
            <a:r>
              <a:rPr lang="en-GB" sz="4200" dirty="0" smtClean="0"/>
              <a:t> D. Darnel, Chika Kaneko,</a:t>
            </a:r>
          </a:p>
          <a:p>
            <a:r>
              <a:rPr lang="en-GB" sz="4200" dirty="0" smtClean="0"/>
              <a:t>Kazuhiro Takahashi, Masahito </a:t>
            </a:r>
            <a:r>
              <a:rPr lang="en-GB" sz="4200" dirty="0" err="1" smtClean="0"/>
              <a:t>Hatori</a:t>
            </a:r>
            <a:r>
              <a:rPr lang="en-GB" sz="4200" dirty="0" smtClean="0"/>
              <a:t>, </a:t>
            </a:r>
            <a:r>
              <a:rPr lang="en-GB" sz="4200" dirty="0" err="1" smtClean="0"/>
              <a:t>Reizo</a:t>
            </a:r>
            <a:r>
              <a:rPr lang="en-GB" sz="4200" dirty="0" smtClean="0"/>
              <a:t> </a:t>
            </a:r>
            <a:r>
              <a:rPr lang="en-GB" sz="4200" dirty="0" err="1" smtClean="0"/>
              <a:t>Shirane</a:t>
            </a:r>
            <a:r>
              <a:rPr lang="en-GB" sz="4200" dirty="0" smtClean="0"/>
              <a:t>, Toshihiro </a:t>
            </a:r>
            <a:r>
              <a:rPr lang="en-GB" sz="4200" dirty="0" err="1" smtClean="0"/>
              <a:t>Kumabe,Yshimochi</a:t>
            </a:r>
            <a:r>
              <a:rPr lang="en-GB" sz="4200" dirty="0" smtClean="0"/>
              <a:t> </a:t>
            </a:r>
            <a:r>
              <a:rPr lang="en-GB" sz="4200" dirty="0" err="1" smtClean="0"/>
              <a:t>Kurokawa</a:t>
            </a:r>
            <a:r>
              <a:rPr lang="en-GB" sz="4200" dirty="0" smtClean="0"/>
              <a:t>, Susumu Satomi, and Hironobu </a:t>
            </a:r>
            <a:r>
              <a:rPr lang="en-GB" sz="4200" dirty="0" err="1" smtClean="0"/>
              <a:t>Sasano</a:t>
            </a:r>
            <a:r>
              <a:rPr lang="en-GB" sz="4200" dirty="0" smtClean="0"/>
              <a:t> </a:t>
            </a:r>
          </a:p>
          <a:p>
            <a:r>
              <a:rPr lang="en-GB" sz="4200" dirty="0" smtClean="0"/>
              <a:t>The Journal of Clinical Endocrinology &amp; Metabolism 87(11):5325–5331</a:t>
            </a:r>
          </a:p>
          <a:p>
            <a:r>
              <a:rPr lang="en-GB" sz="4200" dirty="0" smtClean="0"/>
              <a:t> </a:t>
            </a:r>
          </a:p>
          <a:p>
            <a:r>
              <a:rPr lang="en-GB" sz="4200" dirty="0" smtClean="0"/>
              <a:t>25) Occurrence, regulation, and significance of progesterone receptors in human </a:t>
            </a:r>
            <a:r>
              <a:rPr lang="en-GB" sz="4200" dirty="0" err="1" smtClean="0"/>
              <a:t>meningioma</a:t>
            </a:r>
            <a:r>
              <a:rPr lang="en-GB" sz="4200" dirty="0" smtClean="0"/>
              <a:t>.</a:t>
            </a:r>
          </a:p>
          <a:p>
            <a:r>
              <a:rPr lang="en-GB" sz="4200" dirty="0" err="1" smtClean="0">
                <a:hlinkClick r:id="rId32"/>
              </a:rPr>
              <a:t>Blankenstein</a:t>
            </a:r>
            <a:r>
              <a:rPr lang="en-GB" sz="4200" dirty="0" smtClean="0">
                <a:hlinkClick r:id="rId32"/>
              </a:rPr>
              <a:t> MA</a:t>
            </a:r>
            <a:r>
              <a:rPr lang="en-GB" sz="4200" dirty="0" smtClean="0"/>
              <a:t>, </a:t>
            </a:r>
            <a:r>
              <a:rPr lang="en-GB" sz="4200" dirty="0" err="1" smtClean="0">
                <a:hlinkClick r:id="rId33"/>
              </a:rPr>
              <a:t>Verheijen</a:t>
            </a:r>
            <a:r>
              <a:rPr lang="en-GB" sz="4200" dirty="0" smtClean="0">
                <a:hlinkClick r:id="rId33"/>
              </a:rPr>
              <a:t> FM</a:t>
            </a:r>
            <a:r>
              <a:rPr lang="en-GB" sz="4200" dirty="0" smtClean="0"/>
              <a:t>, </a:t>
            </a:r>
            <a:r>
              <a:rPr lang="en-GB" sz="4200" dirty="0" smtClean="0">
                <a:hlinkClick r:id="rId34"/>
              </a:rPr>
              <a:t>Jacobs JM</a:t>
            </a:r>
            <a:r>
              <a:rPr lang="en-GB" sz="4200" dirty="0" smtClean="0"/>
              <a:t>, </a:t>
            </a:r>
            <a:r>
              <a:rPr lang="en-GB" sz="4200" dirty="0" err="1" smtClean="0">
                <a:hlinkClick r:id="rId35"/>
              </a:rPr>
              <a:t>Donker</a:t>
            </a:r>
            <a:r>
              <a:rPr lang="en-GB" sz="4200" dirty="0" smtClean="0">
                <a:hlinkClick r:id="rId35"/>
              </a:rPr>
              <a:t> TH</a:t>
            </a:r>
            <a:r>
              <a:rPr lang="en-GB" sz="4200" dirty="0" smtClean="0"/>
              <a:t>, </a:t>
            </a:r>
            <a:r>
              <a:rPr lang="en-GB" sz="4200" dirty="0" smtClean="0">
                <a:hlinkClick r:id="rId36"/>
              </a:rPr>
              <a:t>van </a:t>
            </a:r>
            <a:r>
              <a:rPr lang="en-GB" sz="4200" dirty="0" err="1" smtClean="0">
                <a:hlinkClick r:id="rId36"/>
              </a:rPr>
              <a:t>Duijnhoven</a:t>
            </a:r>
            <a:r>
              <a:rPr lang="en-GB" sz="4200" dirty="0" smtClean="0">
                <a:hlinkClick r:id="rId36"/>
              </a:rPr>
              <a:t> MW</a:t>
            </a:r>
            <a:r>
              <a:rPr lang="en-GB" sz="4200" dirty="0" smtClean="0"/>
              <a:t>, </a:t>
            </a:r>
            <a:r>
              <a:rPr lang="en-GB" sz="4200" dirty="0" err="1" smtClean="0">
                <a:hlinkClick r:id="rId37"/>
              </a:rPr>
              <a:t>Thijssen</a:t>
            </a:r>
            <a:r>
              <a:rPr lang="en-GB" sz="4200" dirty="0" smtClean="0">
                <a:hlinkClick r:id="rId37"/>
              </a:rPr>
              <a:t> JH</a:t>
            </a:r>
            <a:r>
              <a:rPr lang="en-GB" sz="4200" dirty="0" smtClean="0"/>
              <a:t>.</a:t>
            </a:r>
            <a:r>
              <a:rPr lang="en-GB" sz="4200" dirty="0" smtClean="0"/>
              <a:t> </a:t>
            </a:r>
          </a:p>
          <a:p>
            <a:r>
              <a:rPr lang="en-GB" sz="4200" dirty="0" smtClean="0"/>
              <a:t>Steroids. 2000 Oct-Nov;65(10-11):795-800.</a:t>
            </a:r>
          </a:p>
          <a:p>
            <a:r>
              <a:rPr lang="en-GB" sz="4200" dirty="0" smtClean="0"/>
              <a:t> </a:t>
            </a:r>
          </a:p>
          <a:p>
            <a:r>
              <a:rPr lang="en-GB" sz="4200" dirty="0" smtClean="0"/>
              <a:t>26) Long-term administration of </a:t>
            </a:r>
            <a:r>
              <a:rPr lang="en-GB" sz="4200" dirty="0" err="1" smtClean="0"/>
              <a:t>mifepristone</a:t>
            </a:r>
            <a:r>
              <a:rPr lang="en-GB" sz="4200" dirty="0" smtClean="0"/>
              <a:t> (RU486): clinical tolerance during extended treatment of </a:t>
            </a:r>
            <a:r>
              <a:rPr lang="en-GB" sz="4200" dirty="0" err="1" smtClean="0"/>
              <a:t>meningioma</a:t>
            </a:r>
            <a:r>
              <a:rPr lang="en-GB" sz="4200" dirty="0" smtClean="0"/>
              <a:t>.</a:t>
            </a:r>
          </a:p>
          <a:p>
            <a:r>
              <a:rPr lang="en-GB" sz="4200" dirty="0" err="1" smtClean="0">
                <a:hlinkClick r:id="rId38"/>
              </a:rPr>
              <a:t>Grunberg</a:t>
            </a:r>
            <a:r>
              <a:rPr lang="en-GB" sz="4200" dirty="0" smtClean="0">
                <a:hlinkClick r:id="rId38"/>
              </a:rPr>
              <a:t> SM</a:t>
            </a:r>
            <a:r>
              <a:rPr lang="en-GB" sz="4200" dirty="0" smtClean="0"/>
              <a:t>, </a:t>
            </a:r>
            <a:r>
              <a:rPr lang="en-GB" sz="4200" dirty="0" smtClean="0">
                <a:hlinkClick r:id="rId39"/>
              </a:rPr>
              <a:t>Weiss MH</a:t>
            </a:r>
            <a:r>
              <a:rPr lang="en-GB" sz="4200" dirty="0" smtClean="0"/>
              <a:t>, </a:t>
            </a:r>
            <a:r>
              <a:rPr lang="en-GB" sz="4200" dirty="0" smtClean="0">
                <a:hlinkClick r:id="rId40"/>
              </a:rPr>
              <a:t>Russell CA</a:t>
            </a:r>
            <a:r>
              <a:rPr lang="en-GB" sz="4200" dirty="0" smtClean="0"/>
              <a:t>, </a:t>
            </a:r>
            <a:r>
              <a:rPr lang="en-GB" sz="4200" dirty="0" smtClean="0">
                <a:hlinkClick r:id="rId41"/>
              </a:rPr>
              <a:t>Spitz IM</a:t>
            </a:r>
            <a:r>
              <a:rPr lang="en-GB" sz="4200" dirty="0" smtClean="0"/>
              <a:t>, </a:t>
            </a:r>
            <a:r>
              <a:rPr lang="en-GB" sz="4200" dirty="0" err="1" smtClean="0">
                <a:hlinkClick r:id="rId42"/>
              </a:rPr>
              <a:t>Ahmadi</a:t>
            </a:r>
            <a:r>
              <a:rPr lang="en-GB" sz="4200" dirty="0" smtClean="0">
                <a:hlinkClick r:id="rId42"/>
              </a:rPr>
              <a:t> J</a:t>
            </a:r>
            <a:r>
              <a:rPr lang="en-GB" sz="4200" dirty="0" smtClean="0"/>
              <a:t>, </a:t>
            </a:r>
            <a:r>
              <a:rPr lang="en-GB" sz="4200" dirty="0" err="1" smtClean="0">
                <a:hlinkClick r:id="rId43"/>
              </a:rPr>
              <a:t>Sadun</a:t>
            </a:r>
            <a:r>
              <a:rPr lang="en-GB" sz="4200" dirty="0" smtClean="0">
                <a:hlinkClick r:id="rId43"/>
              </a:rPr>
              <a:t> A</a:t>
            </a:r>
            <a:r>
              <a:rPr lang="en-GB" sz="4200" dirty="0" smtClean="0"/>
              <a:t>, </a:t>
            </a:r>
            <a:r>
              <a:rPr lang="en-GB" sz="4200" dirty="0" err="1" smtClean="0">
                <a:hlinkClick r:id="rId44"/>
              </a:rPr>
              <a:t>Sitruk</a:t>
            </a:r>
            <a:r>
              <a:rPr lang="en-GB" sz="4200" dirty="0" smtClean="0">
                <a:hlinkClick r:id="rId44"/>
              </a:rPr>
              <a:t>-Ware R</a:t>
            </a:r>
            <a:endParaRPr lang="en-GB" sz="4200" dirty="0" smtClean="0"/>
          </a:p>
          <a:p>
            <a:r>
              <a:rPr lang="en-GB" sz="4200" dirty="0" smtClean="0"/>
              <a:t>Cancer Invest. 2006 Dec;24(8):727-33.</a:t>
            </a:r>
          </a:p>
          <a:p>
            <a:r>
              <a:rPr lang="en-GB" sz="4200" dirty="0" smtClean="0"/>
              <a:t> </a:t>
            </a:r>
          </a:p>
          <a:p>
            <a:r>
              <a:rPr lang="en-GB" sz="4200" dirty="0" smtClean="0"/>
              <a:t>27) Treatment of </a:t>
            </a:r>
            <a:r>
              <a:rPr lang="en-GB" sz="4200" dirty="0" err="1" smtClean="0"/>
              <a:t>unresectable</a:t>
            </a:r>
            <a:r>
              <a:rPr lang="en-GB" sz="4200" dirty="0" smtClean="0"/>
              <a:t> </a:t>
            </a:r>
            <a:r>
              <a:rPr lang="en-GB" sz="4200" dirty="0" err="1" smtClean="0"/>
              <a:t>meningiomas</a:t>
            </a:r>
            <a:r>
              <a:rPr lang="en-GB" sz="4200" dirty="0" smtClean="0"/>
              <a:t> with the </a:t>
            </a:r>
            <a:r>
              <a:rPr lang="en-GB" sz="4200" dirty="0" err="1" smtClean="0"/>
              <a:t>antiprogesterone</a:t>
            </a:r>
            <a:r>
              <a:rPr lang="en-GB" sz="4200" dirty="0" smtClean="0"/>
              <a:t> agent </a:t>
            </a:r>
            <a:r>
              <a:rPr lang="en-GB" sz="4200" dirty="0" err="1" smtClean="0"/>
              <a:t>mifepristone</a:t>
            </a:r>
            <a:r>
              <a:rPr lang="en-GB" sz="4200" dirty="0" smtClean="0"/>
              <a:t>.</a:t>
            </a:r>
          </a:p>
          <a:p>
            <a:r>
              <a:rPr lang="en-GB" sz="4200" dirty="0" err="1" smtClean="0">
                <a:hlinkClick r:id="rId38"/>
              </a:rPr>
              <a:t>Grunberg</a:t>
            </a:r>
            <a:r>
              <a:rPr lang="en-GB" sz="4200" dirty="0" smtClean="0">
                <a:hlinkClick r:id="rId38"/>
              </a:rPr>
              <a:t> SM</a:t>
            </a:r>
            <a:r>
              <a:rPr lang="en-GB" sz="4200" dirty="0" smtClean="0"/>
              <a:t>, </a:t>
            </a:r>
            <a:r>
              <a:rPr lang="en-GB" sz="4200" dirty="0" smtClean="0">
                <a:hlinkClick r:id="rId39"/>
              </a:rPr>
              <a:t>Weiss MH</a:t>
            </a:r>
            <a:r>
              <a:rPr lang="en-GB" sz="4200" dirty="0" smtClean="0"/>
              <a:t>, </a:t>
            </a:r>
            <a:r>
              <a:rPr lang="en-GB" sz="4200" dirty="0" smtClean="0">
                <a:hlinkClick r:id="rId41"/>
              </a:rPr>
              <a:t>Spitz IM</a:t>
            </a:r>
            <a:r>
              <a:rPr lang="en-GB" sz="4200" dirty="0" smtClean="0"/>
              <a:t>, </a:t>
            </a:r>
            <a:r>
              <a:rPr lang="en-GB" sz="4200" dirty="0" err="1" smtClean="0">
                <a:hlinkClick r:id="rId42"/>
              </a:rPr>
              <a:t>Ahmadi</a:t>
            </a:r>
            <a:r>
              <a:rPr lang="en-GB" sz="4200" dirty="0" smtClean="0">
                <a:hlinkClick r:id="rId42"/>
              </a:rPr>
              <a:t> J</a:t>
            </a:r>
            <a:r>
              <a:rPr lang="en-GB" sz="4200" dirty="0" smtClean="0"/>
              <a:t>, </a:t>
            </a:r>
            <a:r>
              <a:rPr lang="en-GB" sz="4200" dirty="0" err="1" smtClean="0">
                <a:hlinkClick r:id="rId43"/>
              </a:rPr>
              <a:t>Sadun</a:t>
            </a:r>
            <a:r>
              <a:rPr lang="en-GB" sz="4200" dirty="0" smtClean="0">
                <a:hlinkClick r:id="rId43"/>
              </a:rPr>
              <a:t> A</a:t>
            </a:r>
            <a:r>
              <a:rPr lang="en-GB" sz="4200" dirty="0" smtClean="0"/>
              <a:t>, </a:t>
            </a:r>
            <a:r>
              <a:rPr lang="en-GB" sz="4200" dirty="0" smtClean="0">
                <a:hlinkClick r:id="rId40"/>
              </a:rPr>
              <a:t>Russell CA</a:t>
            </a:r>
            <a:r>
              <a:rPr lang="en-GB" sz="4200" dirty="0" smtClean="0"/>
              <a:t>, </a:t>
            </a:r>
            <a:r>
              <a:rPr lang="en-GB" sz="4200" dirty="0" err="1" smtClean="0">
                <a:hlinkClick r:id="rId45"/>
              </a:rPr>
              <a:t>Lucci</a:t>
            </a:r>
            <a:r>
              <a:rPr lang="en-GB" sz="4200" dirty="0" smtClean="0">
                <a:hlinkClick r:id="rId45"/>
              </a:rPr>
              <a:t> L</a:t>
            </a:r>
            <a:r>
              <a:rPr lang="en-GB" sz="4200" dirty="0" smtClean="0"/>
              <a:t>, </a:t>
            </a:r>
            <a:r>
              <a:rPr lang="en-GB" sz="4200" dirty="0" smtClean="0">
                <a:hlinkClick r:id="rId46"/>
              </a:rPr>
              <a:t>Stevenson LL</a:t>
            </a:r>
            <a:r>
              <a:rPr lang="en-GB" sz="4200" dirty="0" smtClean="0"/>
              <a:t>.</a:t>
            </a:r>
          </a:p>
          <a:p>
            <a:r>
              <a:rPr lang="en-GB" sz="4200" dirty="0" smtClean="0"/>
              <a:t>J </a:t>
            </a:r>
            <a:r>
              <a:rPr lang="en-GB" sz="4200" dirty="0" err="1" smtClean="0"/>
              <a:t>Neurosurg</a:t>
            </a:r>
            <a:r>
              <a:rPr lang="en-GB" sz="4200" dirty="0" smtClean="0"/>
              <a:t>. 1991 Jun;74(6):861-6.</a:t>
            </a:r>
          </a:p>
          <a:p>
            <a:r>
              <a:rPr lang="en-GB" sz="4200" dirty="0" smtClean="0"/>
              <a:t> </a:t>
            </a:r>
          </a:p>
          <a:p>
            <a:r>
              <a:rPr lang="en-GB" sz="4200" dirty="0" smtClean="0"/>
              <a:t>28) </a:t>
            </a:r>
            <a:r>
              <a:rPr lang="en-GB" sz="4200" dirty="0" err="1" smtClean="0"/>
              <a:t>Mifepristone</a:t>
            </a:r>
            <a:r>
              <a:rPr lang="en-GB" sz="4200" dirty="0" smtClean="0"/>
              <a:t> (RU 486) treatment of </a:t>
            </a:r>
            <a:r>
              <a:rPr lang="en-GB" sz="4200" dirty="0" err="1" smtClean="0"/>
              <a:t>meningiomas</a:t>
            </a:r>
            <a:r>
              <a:rPr lang="en-GB" sz="4200" b="1" dirty="0" smtClean="0"/>
              <a:t>.</a:t>
            </a:r>
            <a:r>
              <a:rPr lang="en-GB" sz="4200" b="1" dirty="0" smtClean="0"/>
              <a:t> </a:t>
            </a:r>
            <a:endParaRPr lang="en-GB" sz="4200" dirty="0" smtClean="0"/>
          </a:p>
          <a:p>
            <a:r>
              <a:rPr lang="en-GB" sz="4200" dirty="0" smtClean="0"/>
              <a:t>S W Lamberts, H L </a:t>
            </a:r>
            <a:r>
              <a:rPr lang="en-GB" sz="4200" dirty="0" err="1" smtClean="0"/>
              <a:t>Tanghe</a:t>
            </a:r>
            <a:r>
              <a:rPr lang="en-GB" sz="4200" dirty="0" smtClean="0"/>
              <a:t>, C J </a:t>
            </a:r>
            <a:r>
              <a:rPr lang="en-GB" sz="4200" dirty="0" err="1" smtClean="0"/>
              <a:t>Avezaat</a:t>
            </a:r>
            <a:r>
              <a:rPr lang="en-GB" sz="4200" dirty="0" smtClean="0"/>
              <a:t>, R </a:t>
            </a:r>
            <a:r>
              <a:rPr lang="en-GB" sz="4200" dirty="0" err="1" smtClean="0"/>
              <a:t>Braakman</a:t>
            </a:r>
            <a:r>
              <a:rPr lang="en-GB" sz="4200" dirty="0" smtClean="0"/>
              <a:t>, R </a:t>
            </a:r>
            <a:r>
              <a:rPr lang="en-GB" sz="4200" dirty="0" err="1" smtClean="0"/>
              <a:t>Wijngaarde</a:t>
            </a:r>
            <a:r>
              <a:rPr lang="en-GB" sz="4200" dirty="0" smtClean="0"/>
              <a:t>, J W </a:t>
            </a:r>
            <a:r>
              <a:rPr lang="en-GB" sz="4200" dirty="0" err="1" smtClean="0"/>
              <a:t>Koper</a:t>
            </a:r>
            <a:r>
              <a:rPr lang="en-GB" sz="4200" dirty="0" smtClean="0"/>
              <a:t>, and H de </a:t>
            </a:r>
            <a:r>
              <a:rPr lang="en-GB" sz="4200" dirty="0" err="1" smtClean="0"/>
              <a:t>Jong</a:t>
            </a:r>
            <a:endParaRPr lang="en-GB" sz="4200" dirty="0" smtClean="0"/>
          </a:p>
          <a:p>
            <a:r>
              <a:rPr lang="en-GB" sz="4200" dirty="0" smtClean="0"/>
              <a:t>J </a:t>
            </a:r>
            <a:r>
              <a:rPr lang="en-GB" sz="4200" dirty="0" err="1" smtClean="0"/>
              <a:t>Neurol</a:t>
            </a:r>
            <a:r>
              <a:rPr lang="en-GB" sz="4200" dirty="0" smtClean="0"/>
              <a:t> </a:t>
            </a:r>
            <a:r>
              <a:rPr lang="en-GB" sz="4200" dirty="0" err="1" smtClean="0"/>
              <a:t>Neurosurg</a:t>
            </a:r>
            <a:r>
              <a:rPr lang="en-GB" sz="4200" dirty="0" smtClean="0"/>
              <a:t> Psychiatry. 1992 June; 55(6): 486–490.</a:t>
            </a:r>
            <a:endParaRPr lang="en-GB" sz="42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7813"/>
            <a:ext cx="8229600" cy="127000"/>
          </a:xfrm>
        </p:spPr>
        <p:txBody>
          <a:bodyPr>
            <a:normAutofit fontScale="90000"/>
          </a:bodyPr>
          <a:lstStyle/>
          <a:p>
            <a:endParaRPr lang="en-US" sz="4000"/>
          </a:p>
        </p:txBody>
      </p:sp>
      <p:sp>
        <p:nvSpPr>
          <p:cNvPr id="10243" name="Rectangle 3"/>
          <p:cNvSpPr>
            <a:spLocks noGrp="1" noChangeArrowheads="1"/>
          </p:cNvSpPr>
          <p:nvPr>
            <p:ph idx="1"/>
          </p:nvPr>
        </p:nvSpPr>
        <p:spPr>
          <a:xfrm>
            <a:off x="457200" y="549275"/>
            <a:ext cx="8229600" cy="5581650"/>
          </a:xfrm>
        </p:spPr>
        <p:txBody>
          <a:bodyPr/>
          <a:lstStyle/>
          <a:p>
            <a:r>
              <a:rPr lang="en-GB" i="1" dirty="0"/>
              <a:t>Lot of research being undertaken to improve treatment of malignant </a:t>
            </a:r>
            <a:r>
              <a:rPr lang="en-GB" i="1" dirty="0" err="1"/>
              <a:t>Gliomas</a:t>
            </a:r>
            <a:endParaRPr lang="en-GB" i="1" dirty="0"/>
          </a:p>
          <a:p>
            <a:r>
              <a:rPr lang="en-GB" i="1" dirty="0"/>
              <a:t>Most research has only produced very modest improvement in prognosis </a:t>
            </a:r>
          </a:p>
          <a:p>
            <a:r>
              <a:rPr lang="en-GB" i="1" dirty="0"/>
              <a:t>Any addition to existing treatment that can improve prognosis is beneficial</a:t>
            </a:r>
          </a:p>
          <a:p>
            <a:r>
              <a:rPr lang="en-GB" i="1" dirty="0"/>
              <a:t>Present research was aimed at </a:t>
            </a:r>
            <a:r>
              <a:rPr lang="en-GB" i="1" dirty="0" smtClean="0"/>
              <a:t>assessing the effectiveness of </a:t>
            </a:r>
            <a:r>
              <a:rPr lang="en-GB" i="1" dirty="0" err="1" smtClean="0"/>
              <a:t>Mifepristone</a:t>
            </a:r>
            <a:r>
              <a:rPr lang="en-GB" i="1" dirty="0" smtClean="0"/>
              <a:t>, an </a:t>
            </a:r>
            <a:r>
              <a:rPr lang="en-GB" i="1" dirty="0" err="1" smtClean="0"/>
              <a:t>antiprogestogen</a:t>
            </a:r>
            <a:r>
              <a:rPr lang="en-GB" i="1" dirty="0" smtClean="0"/>
              <a:t>, in suppressing growth of </a:t>
            </a:r>
            <a:r>
              <a:rPr lang="en-GB" i="1" dirty="0" err="1" smtClean="0"/>
              <a:t>glioma</a:t>
            </a:r>
            <a:r>
              <a:rPr lang="en-GB" i="1" dirty="0" smtClean="0"/>
              <a:t> cell lines </a:t>
            </a:r>
            <a:r>
              <a:rPr lang="en-GB" i="1" dirty="0" smtClean="0"/>
              <a:t>in the laboratory. </a:t>
            </a:r>
            <a:endParaRPr lang="en-GB" i="1"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7813"/>
            <a:ext cx="8229600" cy="198437"/>
          </a:xfrm>
        </p:spPr>
        <p:txBody>
          <a:bodyPr>
            <a:normAutofit fontScale="90000"/>
          </a:bodyPr>
          <a:lstStyle/>
          <a:p>
            <a:endParaRPr lang="en-US" sz="4000"/>
          </a:p>
        </p:txBody>
      </p:sp>
      <p:sp>
        <p:nvSpPr>
          <p:cNvPr id="12291" name="Rectangle 3"/>
          <p:cNvSpPr>
            <a:spLocks noGrp="1" noChangeArrowheads="1"/>
          </p:cNvSpPr>
          <p:nvPr>
            <p:ph idx="1"/>
          </p:nvPr>
        </p:nvSpPr>
        <p:spPr>
          <a:xfrm>
            <a:off x="457200" y="692150"/>
            <a:ext cx="8229600" cy="5438775"/>
          </a:xfrm>
        </p:spPr>
        <p:txBody>
          <a:bodyPr>
            <a:normAutofit lnSpcReduction="10000"/>
          </a:bodyPr>
          <a:lstStyle/>
          <a:p>
            <a:pPr>
              <a:lnSpc>
                <a:spcPct val="90000"/>
              </a:lnSpc>
            </a:pPr>
            <a:r>
              <a:rPr lang="en-GB" i="1" dirty="0"/>
              <a:t>Progesterone is a steroid hormone produced in the body</a:t>
            </a:r>
          </a:p>
          <a:p>
            <a:pPr>
              <a:lnSpc>
                <a:spcPct val="90000"/>
              </a:lnSpc>
            </a:pPr>
            <a:r>
              <a:rPr lang="en-GB" i="1" dirty="0"/>
              <a:t>It has many physiological roles in the body</a:t>
            </a:r>
          </a:p>
          <a:p>
            <a:pPr>
              <a:lnSpc>
                <a:spcPct val="90000"/>
              </a:lnSpc>
            </a:pPr>
            <a:r>
              <a:rPr lang="en-GB" i="1" dirty="0"/>
              <a:t>It is being increasingly found to be relevant to both normal physiological and pathological processes in the CNS</a:t>
            </a:r>
          </a:p>
          <a:p>
            <a:pPr>
              <a:lnSpc>
                <a:spcPct val="90000"/>
              </a:lnSpc>
            </a:pPr>
            <a:r>
              <a:rPr lang="en-GB" i="1" dirty="0"/>
              <a:t>In fact progesterone is produced in the CNS</a:t>
            </a:r>
          </a:p>
          <a:p>
            <a:pPr>
              <a:lnSpc>
                <a:spcPct val="90000"/>
              </a:lnSpc>
            </a:pPr>
            <a:r>
              <a:rPr lang="en-GB" i="1" dirty="0"/>
              <a:t>It is well known that certain tumours like </a:t>
            </a:r>
            <a:r>
              <a:rPr lang="en-GB" i="1" dirty="0" err="1"/>
              <a:t>meningiomas</a:t>
            </a:r>
            <a:r>
              <a:rPr lang="en-GB" i="1" dirty="0"/>
              <a:t> increase in size during states of relative abundance of progesterone like pregnancy</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7813"/>
            <a:ext cx="8229600" cy="127000"/>
          </a:xfrm>
        </p:spPr>
        <p:txBody>
          <a:bodyPr>
            <a:normAutofit fontScale="90000"/>
          </a:bodyPr>
          <a:lstStyle/>
          <a:p>
            <a:endParaRPr lang="en-US" sz="4000"/>
          </a:p>
        </p:txBody>
      </p:sp>
      <p:sp>
        <p:nvSpPr>
          <p:cNvPr id="14339" name="Rectangle 3"/>
          <p:cNvSpPr>
            <a:spLocks noGrp="1" noChangeArrowheads="1"/>
          </p:cNvSpPr>
          <p:nvPr>
            <p:ph idx="1"/>
          </p:nvPr>
        </p:nvSpPr>
        <p:spPr>
          <a:xfrm>
            <a:off x="457200" y="549275"/>
            <a:ext cx="8229600" cy="5903913"/>
          </a:xfrm>
        </p:spPr>
        <p:txBody>
          <a:bodyPr>
            <a:normAutofit fontScale="85000" lnSpcReduction="10000"/>
          </a:bodyPr>
          <a:lstStyle/>
          <a:p>
            <a:r>
              <a:rPr lang="en-GB" i="1" dirty="0"/>
              <a:t>Progesterone causes its effects via progesterone receptors (PR)</a:t>
            </a:r>
          </a:p>
          <a:p>
            <a:r>
              <a:rPr lang="en-GB" i="1" dirty="0"/>
              <a:t>There are 2 types of PRs</a:t>
            </a:r>
            <a:r>
              <a:rPr lang="en-GB" i="1" dirty="0">
                <a:sym typeface="Wingdings" pitchFamily="2" charset="2"/>
              </a:rPr>
              <a:t> PR-A and </a:t>
            </a:r>
            <a:r>
              <a:rPr lang="en-GB" i="1" dirty="0" smtClean="0">
                <a:sym typeface="Wingdings" pitchFamily="2" charset="2"/>
              </a:rPr>
              <a:t>PR-B</a:t>
            </a:r>
          </a:p>
          <a:p>
            <a:r>
              <a:rPr lang="en-GB" i="1" dirty="0" smtClean="0"/>
              <a:t>PR-A (94kD) is a shorter form of PR-B (114 </a:t>
            </a:r>
            <a:r>
              <a:rPr lang="en-GB" i="1" dirty="0" err="1" smtClean="0"/>
              <a:t>kD</a:t>
            </a:r>
            <a:r>
              <a:rPr lang="en-GB" i="1" dirty="0" smtClean="0"/>
              <a:t>)</a:t>
            </a:r>
          </a:p>
          <a:p>
            <a:r>
              <a:rPr lang="en-GB" i="1" dirty="0" smtClean="0"/>
              <a:t>Both synthesised from same Gene</a:t>
            </a:r>
          </a:p>
          <a:p>
            <a:r>
              <a:rPr lang="en-GB" i="1" dirty="0" smtClean="0"/>
              <a:t>Many CNS tumours express progesterone </a:t>
            </a:r>
            <a:r>
              <a:rPr lang="en-GB" i="1" dirty="0" smtClean="0"/>
              <a:t>receptors</a:t>
            </a:r>
            <a:endParaRPr lang="en-GB" i="1" dirty="0">
              <a:sym typeface="Wingdings" pitchFamily="2" charset="2"/>
            </a:endParaRPr>
          </a:p>
          <a:p>
            <a:r>
              <a:rPr lang="en-GB" i="1" dirty="0">
                <a:sym typeface="Wingdings" pitchFamily="2" charset="2"/>
              </a:rPr>
              <a:t>PR-A is found to be the predominant type in </a:t>
            </a:r>
            <a:r>
              <a:rPr lang="en-GB" i="1" dirty="0" err="1">
                <a:sym typeface="Wingdings" pitchFamily="2" charset="2"/>
              </a:rPr>
              <a:t>meningiomas</a:t>
            </a:r>
            <a:r>
              <a:rPr lang="en-GB" i="1" dirty="0">
                <a:sym typeface="Wingdings" pitchFamily="2" charset="2"/>
              </a:rPr>
              <a:t> and PR-B is predominant in </a:t>
            </a:r>
            <a:r>
              <a:rPr lang="en-GB" i="1" dirty="0" err="1">
                <a:sym typeface="Wingdings" pitchFamily="2" charset="2"/>
              </a:rPr>
              <a:t>gliomas</a:t>
            </a:r>
            <a:endParaRPr lang="en-GB" i="1" dirty="0">
              <a:sym typeface="Wingdings" pitchFamily="2" charset="2"/>
            </a:endParaRPr>
          </a:p>
          <a:p>
            <a:r>
              <a:rPr lang="en-GB" i="1" dirty="0">
                <a:sym typeface="Wingdings" pitchFamily="2" charset="2"/>
              </a:rPr>
              <a:t>Some authors have reported PR positivity proportional to the grade of </a:t>
            </a:r>
            <a:r>
              <a:rPr lang="en-GB" i="1" dirty="0" err="1">
                <a:sym typeface="Wingdings" pitchFamily="2" charset="2"/>
              </a:rPr>
              <a:t>glioma</a:t>
            </a:r>
            <a:endParaRPr lang="en-GB" i="1" dirty="0">
              <a:sym typeface="Wingdings" pitchFamily="2" charset="2"/>
            </a:endParaRPr>
          </a:p>
          <a:p>
            <a:r>
              <a:rPr lang="en-GB" i="1" dirty="0">
                <a:sym typeface="Wingdings" pitchFamily="2" charset="2"/>
              </a:rPr>
              <a:t>Does progesterone have any role in </a:t>
            </a:r>
            <a:r>
              <a:rPr lang="en-GB" i="1" dirty="0" err="1">
                <a:sym typeface="Wingdings" pitchFamily="2" charset="2"/>
              </a:rPr>
              <a:t>glioma</a:t>
            </a:r>
            <a:r>
              <a:rPr lang="en-GB" i="1" dirty="0">
                <a:sym typeface="Wingdings" pitchFamily="2" charset="2"/>
              </a:rPr>
              <a:t> growth and does </a:t>
            </a:r>
            <a:r>
              <a:rPr lang="en-GB" i="1" dirty="0" err="1">
                <a:sym typeface="Wingdings" pitchFamily="2" charset="2"/>
              </a:rPr>
              <a:t>antiprogestogens</a:t>
            </a:r>
            <a:r>
              <a:rPr lang="en-GB" i="1" dirty="0">
                <a:sym typeface="Wingdings" pitchFamily="2" charset="2"/>
              </a:rPr>
              <a:t> have any role in treatment of </a:t>
            </a:r>
            <a:r>
              <a:rPr lang="en-GB" i="1" dirty="0" err="1">
                <a:sym typeface="Wingdings" pitchFamily="2" charset="2"/>
              </a:rPr>
              <a:t>gliomas</a:t>
            </a:r>
            <a:r>
              <a:rPr lang="en-GB" i="1" dirty="0">
                <a:sym typeface="Wingdings" pitchFamily="2" charset="2"/>
              </a:rPr>
              <a:t>?</a:t>
            </a:r>
            <a:endParaRPr lang="en-GB" i="1"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7813"/>
            <a:ext cx="8229600" cy="198437"/>
          </a:xfrm>
        </p:spPr>
        <p:txBody>
          <a:bodyPr>
            <a:normAutofit fontScale="90000"/>
          </a:bodyPr>
          <a:lstStyle/>
          <a:p>
            <a:endParaRPr lang="en-US" sz="4000"/>
          </a:p>
        </p:txBody>
      </p:sp>
      <p:sp>
        <p:nvSpPr>
          <p:cNvPr id="16387" name="Rectangle 3"/>
          <p:cNvSpPr>
            <a:spLocks noGrp="1" noChangeArrowheads="1"/>
          </p:cNvSpPr>
          <p:nvPr>
            <p:ph idx="1"/>
          </p:nvPr>
        </p:nvSpPr>
        <p:spPr>
          <a:xfrm>
            <a:off x="457200" y="692150"/>
            <a:ext cx="8229600" cy="5438775"/>
          </a:xfrm>
        </p:spPr>
        <p:txBody>
          <a:bodyPr>
            <a:normAutofit fontScale="92500" lnSpcReduction="10000"/>
          </a:bodyPr>
          <a:lstStyle/>
          <a:p>
            <a:r>
              <a:rPr lang="en-GB" i="1" dirty="0"/>
              <a:t>Use of anti hormonal agent is well </a:t>
            </a:r>
            <a:r>
              <a:rPr lang="en-GB" i="1" dirty="0" smtClean="0"/>
              <a:t>established</a:t>
            </a:r>
            <a:r>
              <a:rPr lang="en-GB" i="1" dirty="0" smtClean="0">
                <a:sym typeface="Wingdings" pitchFamily="2" charset="2"/>
              </a:rPr>
              <a:t></a:t>
            </a:r>
            <a:r>
              <a:rPr lang="en-GB" i="1" dirty="0" smtClean="0"/>
              <a:t> </a:t>
            </a:r>
            <a:r>
              <a:rPr lang="en-GB" i="1" dirty="0" err="1"/>
              <a:t>Tamoxifen</a:t>
            </a:r>
            <a:r>
              <a:rPr lang="en-GB" i="1" dirty="0"/>
              <a:t> in breast ca</a:t>
            </a:r>
          </a:p>
          <a:p>
            <a:r>
              <a:rPr lang="en-GB" i="1" dirty="0"/>
              <a:t>Can the same be done in </a:t>
            </a:r>
            <a:r>
              <a:rPr lang="en-GB" i="1" dirty="0" err="1"/>
              <a:t>gliomas</a:t>
            </a:r>
            <a:r>
              <a:rPr lang="en-GB" i="1" dirty="0"/>
              <a:t>?</a:t>
            </a:r>
          </a:p>
          <a:p>
            <a:r>
              <a:rPr lang="en-GB" i="1" dirty="0" err="1"/>
              <a:t>Mifepristone</a:t>
            </a:r>
            <a:r>
              <a:rPr lang="en-GB" i="1" dirty="0"/>
              <a:t> is an </a:t>
            </a:r>
            <a:r>
              <a:rPr lang="en-GB" i="1" dirty="0" err="1"/>
              <a:t>antiprogesterone</a:t>
            </a:r>
            <a:r>
              <a:rPr lang="en-GB" i="1" dirty="0"/>
              <a:t> that is commonly used in obstetrics</a:t>
            </a:r>
          </a:p>
          <a:p>
            <a:r>
              <a:rPr lang="en-GB" i="1" dirty="0" err="1"/>
              <a:t>Mifepristone</a:t>
            </a:r>
            <a:r>
              <a:rPr lang="en-GB" i="1" dirty="0"/>
              <a:t> has been used on 3 different malignant </a:t>
            </a:r>
            <a:r>
              <a:rPr lang="en-GB" i="1" dirty="0" err="1"/>
              <a:t>Glioma</a:t>
            </a:r>
            <a:r>
              <a:rPr lang="en-GB" i="1" dirty="0"/>
              <a:t> cell lines in literature with good growth suppression </a:t>
            </a:r>
          </a:p>
          <a:p>
            <a:r>
              <a:rPr lang="en-GB" i="1" dirty="0" smtClean="0"/>
              <a:t>Are these results reproducible? if yes it would increase the chances of the drug being effective in </a:t>
            </a:r>
            <a:r>
              <a:rPr lang="en-GB" i="1" dirty="0" err="1" smtClean="0"/>
              <a:t>Glioma</a:t>
            </a:r>
            <a:r>
              <a:rPr lang="en-GB" i="1" dirty="0" smtClean="0"/>
              <a:t> treatment.</a:t>
            </a:r>
            <a:endParaRPr lang="en-GB" i="1"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7813"/>
            <a:ext cx="8229600" cy="198437"/>
          </a:xfrm>
        </p:spPr>
        <p:txBody>
          <a:bodyPr>
            <a:normAutofit fontScale="90000"/>
          </a:bodyPr>
          <a:lstStyle/>
          <a:p>
            <a:endParaRPr lang="en-US" sz="4000"/>
          </a:p>
        </p:txBody>
      </p:sp>
      <p:sp>
        <p:nvSpPr>
          <p:cNvPr id="18435" name="Rectangle 3"/>
          <p:cNvSpPr>
            <a:spLocks noGrp="1" noChangeArrowheads="1"/>
          </p:cNvSpPr>
          <p:nvPr>
            <p:ph idx="1"/>
          </p:nvPr>
        </p:nvSpPr>
        <p:spPr>
          <a:xfrm>
            <a:off x="457200" y="260649"/>
            <a:ext cx="8229600" cy="5870276"/>
          </a:xfrm>
        </p:spPr>
        <p:txBody>
          <a:bodyPr>
            <a:normAutofit fontScale="92500" lnSpcReduction="20000"/>
          </a:bodyPr>
          <a:lstStyle/>
          <a:p>
            <a:pPr>
              <a:lnSpc>
                <a:spcPct val="90000"/>
              </a:lnSpc>
            </a:pPr>
            <a:r>
              <a:rPr lang="en-GB" b="1" i="1" dirty="0" smtClean="0"/>
              <a:t>Materials and Methods</a:t>
            </a:r>
          </a:p>
          <a:p>
            <a:pPr>
              <a:lnSpc>
                <a:spcPct val="90000"/>
              </a:lnSpc>
            </a:pPr>
            <a:endParaRPr lang="en-GB" i="1" dirty="0" smtClean="0"/>
          </a:p>
          <a:p>
            <a:pPr>
              <a:lnSpc>
                <a:spcPct val="90000"/>
              </a:lnSpc>
            </a:pPr>
            <a:r>
              <a:rPr lang="en-GB" i="1" dirty="0" smtClean="0"/>
              <a:t>Cell </a:t>
            </a:r>
            <a:r>
              <a:rPr lang="en-GB" i="1" dirty="0" smtClean="0"/>
              <a:t>lines including IN1265, IN859, IN077, U257/7 (courtesy Prof J Darling, University of Wolverhampton, UK) and U373 (Sigma Aldrich, ECACC collection) were used in our </a:t>
            </a:r>
            <a:r>
              <a:rPr lang="en-GB" i="1" dirty="0" smtClean="0"/>
              <a:t>experiments</a:t>
            </a:r>
          </a:p>
          <a:p>
            <a:pPr>
              <a:lnSpc>
                <a:spcPct val="90000"/>
              </a:lnSpc>
            </a:pPr>
            <a:r>
              <a:rPr lang="en-GB" i="1" dirty="0" smtClean="0"/>
              <a:t>Each cell line was initially grown in a flask with media (Nutrient mixture F10 Ham, Sigma N2147 + 10% </a:t>
            </a:r>
            <a:r>
              <a:rPr lang="en-GB" i="1" dirty="0" err="1" smtClean="0"/>
              <a:t>Fetal</a:t>
            </a:r>
            <a:r>
              <a:rPr lang="en-GB" i="1" dirty="0" smtClean="0"/>
              <a:t> Calf Serum (FCS)) until confluent growth was observed. </a:t>
            </a:r>
            <a:endParaRPr lang="en-GB" i="1" dirty="0" smtClean="0"/>
          </a:p>
          <a:p>
            <a:pPr>
              <a:lnSpc>
                <a:spcPct val="90000"/>
              </a:lnSpc>
            </a:pPr>
            <a:r>
              <a:rPr lang="en-GB" i="1" dirty="0" smtClean="0"/>
              <a:t>Cells were then </a:t>
            </a:r>
            <a:r>
              <a:rPr lang="en-GB" i="1" dirty="0" err="1" smtClean="0"/>
              <a:t>trypsinised</a:t>
            </a:r>
            <a:r>
              <a:rPr lang="en-GB" i="1" dirty="0" smtClean="0"/>
              <a:t> and cell numbers were counted using a Coulter counter. Cell solution was diluted to achieve 1500 cells/200 </a:t>
            </a:r>
            <a:r>
              <a:rPr lang="en-GB" i="1" dirty="0" err="1" smtClean="0"/>
              <a:t>micl</a:t>
            </a:r>
            <a:r>
              <a:rPr lang="en-GB" i="1" dirty="0" smtClean="0"/>
              <a:t> concentration</a:t>
            </a:r>
            <a:endParaRPr lang="en-GB" i="1" dirty="0" smtClean="0"/>
          </a:p>
          <a:p>
            <a:pPr>
              <a:lnSpc>
                <a:spcPct val="90000"/>
              </a:lnSpc>
            </a:pPr>
            <a:endParaRPr lang="en-GB" i="1" dirty="0" smtClean="0">
              <a:sym typeface="Wingdings" pitchFamily="2" charset="2"/>
            </a:endParaRPr>
          </a:p>
          <a:p>
            <a:pPr>
              <a:lnSpc>
                <a:spcPct val="90000"/>
              </a:lnSpc>
            </a:pPr>
            <a:endParaRPr lang="en-GB" i="1" dirty="0" smtClean="0">
              <a:sym typeface="Wingdings" pitchFamily="2" charset="2"/>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04800" y="476672"/>
            <a:ext cx="8686800" cy="5976664"/>
          </a:xfrm>
        </p:spPr>
        <p:txBody>
          <a:bodyPr>
            <a:normAutofit fontScale="92500" lnSpcReduction="10000"/>
          </a:bodyPr>
          <a:lstStyle/>
          <a:p>
            <a:pPr>
              <a:lnSpc>
                <a:spcPct val="90000"/>
              </a:lnSpc>
            </a:pPr>
            <a:endParaRPr lang="en-GB" i="1" dirty="0" smtClean="0"/>
          </a:p>
          <a:p>
            <a:pPr>
              <a:lnSpc>
                <a:spcPct val="90000"/>
              </a:lnSpc>
            </a:pPr>
            <a:r>
              <a:rPr lang="en-GB" i="1" dirty="0" smtClean="0"/>
              <a:t>200 </a:t>
            </a:r>
            <a:r>
              <a:rPr lang="en-GB" i="1" dirty="0" err="1" smtClean="0"/>
              <a:t>micltrs</a:t>
            </a:r>
            <a:r>
              <a:rPr lang="en-GB" i="1" dirty="0" smtClean="0"/>
              <a:t> of this solution was plated into multiwell plates</a:t>
            </a:r>
            <a:endParaRPr lang="en-GB" i="1" dirty="0" smtClean="0"/>
          </a:p>
          <a:p>
            <a:pPr>
              <a:lnSpc>
                <a:spcPct val="90000"/>
              </a:lnSpc>
            </a:pPr>
            <a:r>
              <a:rPr lang="en-GB" i="1" dirty="0" smtClean="0"/>
              <a:t>Cells allowed to settle for 24 </a:t>
            </a:r>
            <a:r>
              <a:rPr lang="en-GB" i="1" dirty="0" smtClean="0"/>
              <a:t>hrs in an incubator</a:t>
            </a:r>
          </a:p>
          <a:p>
            <a:pPr>
              <a:lnSpc>
                <a:spcPct val="90000"/>
              </a:lnSpc>
            </a:pPr>
            <a:r>
              <a:rPr lang="en-GB" i="1" dirty="0" smtClean="0"/>
              <a:t>After 24 hrs the media from the wells were emptied and replaced with new media either by itself or media with </a:t>
            </a:r>
            <a:r>
              <a:rPr lang="en-GB" i="1" dirty="0" err="1" smtClean="0"/>
              <a:t>Mifepristone</a:t>
            </a:r>
            <a:r>
              <a:rPr lang="en-GB" i="1" dirty="0" smtClean="0"/>
              <a:t> (4, 2, 1, 0.25, 0.5 micrograms/ml) or </a:t>
            </a:r>
            <a:r>
              <a:rPr lang="en-GB" i="1" dirty="0" err="1" smtClean="0"/>
              <a:t>Dexamethasone</a:t>
            </a:r>
            <a:r>
              <a:rPr lang="en-GB" i="1" dirty="0" smtClean="0"/>
              <a:t> (39ng/ml, 3.9ng/ml and 0.39ng/ml) or Progesterone (31ng/ml, 3.1ng/ml and 0.31ng/ml) in 3 different dilutions</a:t>
            </a:r>
          </a:p>
          <a:p>
            <a:pPr>
              <a:lnSpc>
                <a:spcPct val="90000"/>
              </a:lnSpc>
            </a:pPr>
            <a:r>
              <a:rPr lang="en-GB" i="1" dirty="0" smtClean="0"/>
              <a:t>Plates were returned to the </a:t>
            </a:r>
            <a:r>
              <a:rPr lang="en-GB" i="1" dirty="0" smtClean="0"/>
              <a:t>incubator</a:t>
            </a:r>
          </a:p>
          <a:p>
            <a:pPr>
              <a:lnSpc>
                <a:spcPct val="90000"/>
              </a:lnSpc>
            </a:pPr>
            <a:r>
              <a:rPr lang="en-GB" i="1" dirty="0" smtClean="0"/>
              <a:t>4 plates were prepared each to be assayed </a:t>
            </a:r>
            <a:r>
              <a:rPr lang="en-GB" i="1" dirty="0" smtClean="0"/>
              <a:t>every 24 hrs till 96 </a:t>
            </a:r>
            <a:r>
              <a:rPr lang="en-GB" i="1" dirty="0" smtClean="0"/>
              <a:t>hrs</a:t>
            </a:r>
            <a:endParaRPr lang="en-GB" i="1" dirty="0" smtClean="0">
              <a:sym typeface="Wingdings" pitchFamily="2" charset="2"/>
            </a:endParaRPr>
          </a:p>
          <a:p>
            <a:endParaRPr lang="en-GB"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88640"/>
          </a:xfrm>
        </p:spPr>
        <p:txBody>
          <a:bodyPr>
            <a:normAutofit fontScale="90000"/>
          </a:bodyPr>
          <a:lstStyle/>
          <a:p>
            <a:endParaRPr lang="en-GB" dirty="0"/>
          </a:p>
        </p:txBody>
      </p:sp>
      <p:sp>
        <p:nvSpPr>
          <p:cNvPr id="3" name="Content Placeholder 2"/>
          <p:cNvSpPr>
            <a:spLocks noGrp="1"/>
          </p:cNvSpPr>
          <p:nvPr>
            <p:ph idx="1"/>
          </p:nvPr>
        </p:nvSpPr>
        <p:spPr>
          <a:xfrm>
            <a:off x="304800" y="548680"/>
            <a:ext cx="8686800" cy="5832648"/>
          </a:xfrm>
        </p:spPr>
        <p:txBody>
          <a:bodyPr>
            <a:normAutofit fontScale="85000" lnSpcReduction="10000"/>
          </a:bodyPr>
          <a:lstStyle/>
          <a:p>
            <a:r>
              <a:rPr lang="en-GB" i="1" dirty="0" smtClean="0"/>
              <a:t>ATP assays were carried out to assess number of living cells and to calculate the effect of various </a:t>
            </a:r>
            <a:r>
              <a:rPr lang="en-GB" i="1" dirty="0" smtClean="0"/>
              <a:t>drugs</a:t>
            </a:r>
          </a:p>
          <a:p>
            <a:r>
              <a:rPr lang="en-GB" i="1" dirty="0" smtClean="0"/>
              <a:t>ATP assay used principle of bioluminescence (Cell titre </a:t>
            </a:r>
            <a:r>
              <a:rPr lang="en-GB" i="1" dirty="0" err="1" smtClean="0"/>
              <a:t>Glo</a:t>
            </a:r>
            <a:r>
              <a:rPr lang="en-GB" i="1" dirty="0" smtClean="0"/>
              <a:t> Luminescent Cell viability assay</a:t>
            </a:r>
            <a:r>
              <a:rPr lang="en-GB" i="1" dirty="0" smtClean="0"/>
              <a:t>)</a:t>
            </a:r>
          </a:p>
          <a:p>
            <a:r>
              <a:rPr lang="en-GB" i="1" dirty="0" smtClean="0"/>
              <a:t>Reagent contains </a:t>
            </a:r>
            <a:r>
              <a:rPr lang="en-GB" i="1" dirty="0" err="1" smtClean="0"/>
              <a:t>Luciferin</a:t>
            </a:r>
            <a:r>
              <a:rPr lang="en-GB" i="1" dirty="0" smtClean="0"/>
              <a:t> which when added to enzyme </a:t>
            </a:r>
            <a:r>
              <a:rPr lang="en-GB" i="1" dirty="0" err="1" smtClean="0"/>
              <a:t>Luciferace</a:t>
            </a:r>
            <a:r>
              <a:rPr lang="en-GB" i="1" dirty="0" smtClean="0"/>
              <a:t> in the presence of ATP and oxygen is mono-oxygenated and light is generated as a result. </a:t>
            </a:r>
            <a:endParaRPr lang="en-GB" i="1" dirty="0" smtClean="0"/>
          </a:p>
          <a:p>
            <a:r>
              <a:rPr lang="en-GB" i="1" dirty="0" smtClean="0"/>
              <a:t>This </a:t>
            </a:r>
            <a:r>
              <a:rPr lang="en-GB" i="1" dirty="0" smtClean="0"/>
              <a:t>generated light is measured as “Relative Light Units” (RLU) to quantify the amount of ATP in cell solution. </a:t>
            </a:r>
            <a:endParaRPr lang="en-GB" i="1" dirty="0" smtClean="0"/>
          </a:p>
          <a:p>
            <a:r>
              <a:rPr lang="en-GB" i="1" dirty="0" smtClean="0"/>
              <a:t>Amount </a:t>
            </a:r>
            <a:r>
              <a:rPr lang="en-GB" i="1" dirty="0" smtClean="0"/>
              <a:t>of ATP present in the solution is proportional to the number of living </a:t>
            </a:r>
            <a:r>
              <a:rPr lang="en-GB" i="1" dirty="0" smtClean="0"/>
              <a:t>cells</a:t>
            </a:r>
          </a:p>
          <a:p>
            <a:r>
              <a:rPr lang="en-GB" i="1" dirty="0" err="1" smtClean="0"/>
              <a:t>Immunostaining</a:t>
            </a:r>
            <a:r>
              <a:rPr lang="en-GB" i="1" dirty="0" smtClean="0"/>
              <a:t> done to look for PRs in cell lines</a:t>
            </a:r>
            <a:endParaRPr lang="en-GB" i="1" dirty="0"/>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2859</TotalTime>
  <Words>1668</Words>
  <Application>Microsoft Office PowerPoint</Application>
  <PresentationFormat>On-screen Show (4:3)</PresentationFormat>
  <Paragraphs>233</Paragraphs>
  <Slides>26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Trek</vt:lpstr>
      <vt:lpstr>Chart</vt:lpstr>
      <vt:lpstr>Study of effectiveness of Mifepristone for Glioma cell line growth suppression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U257/7 and MCF (Control endometrial cell line on the right shows strong PR positivity) PR staining</vt:lpstr>
      <vt:lpstr>Discussion</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tumour research (Dept of Neurosurgery RPH and BTNW)</dc:title>
  <dc:creator>raghu</dc:creator>
  <cp:lastModifiedBy>Raghu</cp:lastModifiedBy>
  <cp:revision>79</cp:revision>
  <dcterms:created xsi:type="dcterms:W3CDTF">2008-11-04T22:52:46Z</dcterms:created>
  <dcterms:modified xsi:type="dcterms:W3CDTF">2010-07-21T09:48:30Z</dcterms:modified>
</cp:coreProperties>
</file>