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Default Extension="wmf" ContentType="image/x-wmf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62" r:id="rId2"/>
  </p:sldMasterIdLst>
  <p:notesMasterIdLst>
    <p:notesMasterId r:id="rId5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presProps" Target="presProps.xml"/><Relationship Id="rId39" Type="http://schemas.openxmlformats.org/officeDocument/2006/relationships/slide" Target="slides/slide37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63" Type="http://schemas.openxmlformats.org/officeDocument/2006/relationships/tableStyles" Target="tableStyles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slide" Target="slides/slide55.xml"/><Relationship Id="rId59" Type="http://schemas.openxmlformats.org/officeDocument/2006/relationships/printerSettings" Target="printerSettings/printerSettings1.bin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slide" Target="slides/slide5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62" Type="http://schemas.openxmlformats.org/officeDocument/2006/relationships/theme" Target="theme/theme1.xml"/><Relationship Id="rId36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slide" Target="slides/slide54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54" Type="http://schemas.openxmlformats.org/officeDocument/2006/relationships/slide" Target="slides/slide52.xml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61" Type="http://schemas.openxmlformats.org/officeDocument/2006/relationships/viewProps" Target="viewProps.xml"/><Relationship Id="rId53" Type="http://schemas.openxmlformats.org/officeDocument/2006/relationships/slide" Target="slides/slide5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B8708-CC4A-A141-A5C8-BAD96912E2FA}" type="datetimeFigureOut">
              <a:rPr lang="en-US" smtClean="0"/>
              <a:t>8/16/10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F651-46D7-5646-BD1C-10D1DF75B7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3738"/>
            <a:ext cx="4549775" cy="3413125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12954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DFCA"/>
            </a:gs>
            <a:gs pos="100000">
              <a:srgbClr val="00C8B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ransition/>
  <p:txStyles>
    <p:titleStyle>
      <a:lvl1pPr marL="39688" indent="-39688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+mj-lt"/>
          <a:ea typeface="+mj-ea"/>
          <a:cs typeface="+mj-cs"/>
          <a:sym typeface="Arial Narrow" pitchFamily="-109" charset="0"/>
        </a:defRPr>
      </a:lvl1pPr>
      <a:lvl2pPr marL="39688" indent="-39688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9" charset="0"/>
        </a:defRPr>
      </a:lvl2pPr>
      <a:lvl3pPr marL="39688" indent="-39688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9" charset="0"/>
        </a:defRPr>
      </a:lvl3pPr>
      <a:lvl4pPr marL="39688" indent="-39688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9" charset="0"/>
        </a:defRPr>
      </a:lvl4pPr>
      <a:lvl5pPr marL="39688" indent="-39688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9" charset="0"/>
        </a:defRPr>
      </a:lvl5pPr>
      <a:lvl6pPr marL="496888" algn="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5" charset="0"/>
        </a:defRPr>
      </a:lvl6pPr>
      <a:lvl7pPr marL="954088" algn="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5" charset="0"/>
        </a:defRPr>
      </a:lvl7pPr>
      <a:lvl8pPr marL="1411288" algn="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5" charset="0"/>
        </a:defRPr>
      </a:lvl8pPr>
      <a:lvl9pPr marL="1868488" algn="r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ヒラギノ角ゴ ProN W6" pitchFamily="-105" charset="-128"/>
          <a:cs typeface="ヒラギノ角ゴ ProN W6" pitchFamily="-105" charset="-128"/>
          <a:sym typeface="Arial Narrow" pitchFamily="-105" charset="0"/>
        </a:defRPr>
      </a:lvl9pPr>
    </p:titleStyle>
    <p:bodyStyle>
      <a:lvl1pPr marL="39688" indent="-396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E5405D"/>
          </a:solidFill>
          <a:latin typeface="+mn-lt"/>
          <a:ea typeface="+mn-ea"/>
          <a:cs typeface="+mn-cs"/>
          <a:sym typeface="Arial Narrow" pitchFamily="-109" charset="0"/>
        </a:defRPr>
      </a:lvl1pPr>
      <a:lvl2pPr marL="7826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-109" charset="0"/>
        <a:buChar char="–"/>
        <a:defRPr sz="28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9" charset="0"/>
        </a:defRPr>
      </a:lvl2pPr>
      <a:lvl3pPr marL="11826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-109" charset="0"/>
        <a:buChar char="•"/>
        <a:defRPr sz="24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9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-109" charset="0"/>
        <a:buChar char="–"/>
        <a:defRPr sz="20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9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-109" charset="0"/>
        <a:buChar char="•"/>
        <a:defRPr sz="20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9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Times New Roman" pitchFamily="-105" charset="0"/>
        <a:buChar char="•"/>
        <a:defRPr sz="20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5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Times New Roman" pitchFamily="-105" charset="0"/>
        <a:buChar char="•"/>
        <a:defRPr sz="20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5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Times New Roman" pitchFamily="-105" charset="0"/>
        <a:buChar char="•"/>
        <a:defRPr sz="20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5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Times New Roman" pitchFamily="-105" charset="0"/>
        <a:buChar char="•"/>
        <a:defRPr sz="2000" b="1">
          <a:solidFill>
            <a:srgbClr val="FFFFFF"/>
          </a:solidFill>
          <a:latin typeface="Times New Roman" pitchFamily="-105" charset="0"/>
          <a:ea typeface="ヒラギノ明朝 ProN W3" pitchFamily="-105" charset="-128"/>
          <a:cs typeface="ヒラギノ明朝 ProN W3" pitchFamily="-105" charset="-128"/>
          <a:sym typeface="Times New Roman" pitchFamily="-105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228600"/>
            <a:ext cx="0" cy="6070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>
              <a:solidFill>
                <a:srgbClr val="FAFD00"/>
              </a:solidFill>
              <a:latin typeface="Times New Roman" pitchFamily="-105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03200" y="1066800"/>
            <a:ext cx="8940800" cy="0"/>
          </a:xfrm>
          <a:prstGeom prst="line">
            <a:avLst/>
          </a:prstGeom>
          <a:noFill/>
          <a:ln w="50800">
            <a:solidFill>
              <a:srgbClr val="E5405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>
              <a:solidFill>
                <a:srgbClr val="FAFD00"/>
              </a:solidFill>
              <a:latin typeface="Times New Roman" pitchFamily="-105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ＭＳ Ｐゴシック" pitchFamily="-105" charset="-128"/>
          <a:cs typeface="ＭＳ Ｐゴシック" pitchFamily="-105" charset="-128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ＭＳ Ｐゴシック" pitchFamily="-105" charset="-128"/>
          <a:cs typeface="ＭＳ Ｐゴシック" pitchFamily="-105" charset="-128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ＭＳ Ｐゴシック" pitchFamily="-105" charset="-128"/>
          <a:cs typeface="ＭＳ Ｐゴシック" pitchFamily="-105" charset="-128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E5405D"/>
          </a:solidFill>
          <a:latin typeface="Arial Narrow" pitchFamily="-105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E5405D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-105" charset="0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wmf"/><Relationship Id="rId3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5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/>
          </p:cNvSpPr>
          <p:nvPr/>
        </p:nvSpPr>
        <p:spPr bwMode="auto">
          <a:xfrm>
            <a:off x="-12700" y="12700"/>
            <a:ext cx="9131300" cy="6819900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</p:txBody>
      </p:sp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584200" y="30163"/>
            <a:ext cx="15875" cy="6819900"/>
          </a:xfrm>
          <a:prstGeom prst="line">
            <a:avLst/>
          </a:prstGeom>
          <a:noFill/>
          <a:ln w="50800">
            <a:solidFill>
              <a:srgbClr val="E5405D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7412" name="Line 3"/>
          <p:cNvSpPr>
            <a:spLocks noChangeShapeType="1"/>
          </p:cNvSpPr>
          <p:nvPr/>
        </p:nvSpPr>
        <p:spPr bwMode="auto">
          <a:xfrm>
            <a:off x="114300" y="876300"/>
            <a:ext cx="8458200" cy="1588"/>
          </a:xfrm>
          <a:prstGeom prst="line">
            <a:avLst/>
          </a:prstGeom>
          <a:noFill/>
          <a:ln w="50800">
            <a:solidFill>
              <a:srgbClr val="EAEC5E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97000"/>
            <a:ext cx="8039100" cy="5461000"/>
          </a:xfrm>
          <a:gradFill rotWithShape="0">
            <a:gsLst>
              <a:gs pos="0">
                <a:srgbClr val="000F0D"/>
              </a:gs>
              <a:gs pos="100000">
                <a:srgbClr val="009688"/>
              </a:gs>
            </a:gsLst>
            <a:lin ang="5400000" scaled="1"/>
          </a:gradFill>
          <a:ln w="12700">
            <a:miter lim="800000"/>
            <a:headEnd/>
            <a:tailEnd/>
          </a:ln>
        </p:spPr>
        <p:txBody>
          <a:bodyPr wrap="square" lIns="91440" tIns="45720" rIns="41275" bIns="45720" numCol="1" anchor="b" anchorCtr="0" compatLnSpc="1">
            <a:prstTxWarp prst="textNoShape">
              <a:avLst/>
            </a:prstTxWarp>
          </a:bodyPr>
          <a:lstStyle/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2800" dirty="0" err="1"/>
              <a:t>Jogi</a:t>
            </a:r>
            <a:r>
              <a:rPr lang="en-US" sz="2800" dirty="0"/>
              <a:t> V. Pattisapu, </a:t>
            </a:r>
            <a:r>
              <a:rPr lang="en-US" dirty="0"/>
              <a:t>MD FAAP FACS</a:t>
            </a:r>
            <a:endParaRPr lang="en-US" sz="2800" dirty="0"/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 dirty="0">
                <a:solidFill>
                  <a:schemeClr val="bg2"/>
                </a:solidFill>
              </a:rPr>
              <a:t>Emeritus Medical Director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 dirty="0">
                <a:solidFill>
                  <a:schemeClr val="bg2"/>
                </a:solidFill>
              </a:rPr>
              <a:t>Arnold Palmer Medical Center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 dirty="0">
                <a:solidFill>
                  <a:schemeClr val="bg2"/>
                </a:solidFill>
              </a:rPr>
              <a:t>College of Medicine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 dirty="0">
                <a:solidFill>
                  <a:schemeClr val="bg2"/>
                </a:solidFill>
              </a:rPr>
              <a:t>University of Central Florida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 dirty="0">
                <a:solidFill>
                  <a:schemeClr val="bg2"/>
                </a:solidFill>
              </a:rPr>
              <a:t>Orlando FL  USA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1800" dirty="0">
              <a:solidFill>
                <a:srgbClr val="F3EB00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 i="1" dirty="0" err="1">
                <a:solidFill>
                  <a:srgbClr val="FFFF00"/>
                </a:solidFill>
              </a:rPr>
              <a:t>JogiP@mail.UCF.edu</a:t>
            </a:r>
            <a:r>
              <a:rPr lang="en-US" sz="1800" i="1" dirty="0">
                <a:solidFill>
                  <a:srgbClr val="FFFF00"/>
                </a:solidFill>
              </a:rPr>
              <a:t> 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1800" dirty="0">
              <a:solidFill>
                <a:srgbClr val="F3EB00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2800" dirty="0">
              <a:solidFill>
                <a:srgbClr val="F3EB00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2400" dirty="0">
              <a:solidFill>
                <a:schemeClr val="tx1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2800" dirty="0">
                <a:solidFill>
                  <a:schemeClr val="tx1"/>
                </a:solidFill>
              </a:rPr>
              <a:t>	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2400" dirty="0">
              <a:solidFill>
                <a:schemeClr val="tx1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2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761999" y="990600"/>
            <a:ext cx="6899275" cy="11811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1275" bIns="0" anchor="b">
            <a:prstTxWarp prst="textNoShape">
              <a:avLst/>
            </a:prstTxWarp>
          </a:bodyPr>
          <a:lstStyle/>
          <a:p>
            <a:pPr marL="41275" defTabSz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E5405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Narrow" pitchFamily="-109" charset="0"/>
                <a:cs typeface="Arial Narrow" pitchFamily="-109" charset="0"/>
                <a:sym typeface="Arial Narrow" pitchFamily="-109" charset="0"/>
              </a:rPr>
              <a:t>Pediatric Head Injury:</a:t>
            </a:r>
            <a:endParaRPr lang="en-US" sz="4400" b="1" dirty="0" smtClean="0">
              <a:solidFill>
                <a:srgbClr val="E5405D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Narrow" pitchFamily="-109" charset="0"/>
              <a:cs typeface="Arial Narrow" pitchFamily="-109" charset="0"/>
              <a:sym typeface="Arial Narrow" pitchFamily="-109" charset="0"/>
            </a:endParaRPr>
          </a:p>
          <a:p>
            <a:pPr marL="41275" defTabSz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Narrow" pitchFamily="-109" charset="0"/>
                <a:cs typeface="Arial Narrow" pitchFamily="-109" charset="0"/>
                <a:sym typeface="Arial Narrow" pitchFamily="-109" charset="0"/>
              </a:rPr>
              <a:t>Part I – Basic Principles</a:t>
            </a:r>
            <a:endParaRPr lang="en-US" sz="3200" b="1" i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Narrow" pitchFamily="-109" charset="0"/>
              <a:cs typeface="Arial Narrow" pitchFamily="-109" charset="0"/>
              <a:sym typeface="Arial Narrow" pitchFamily="-109" charset="0"/>
            </a:endParaRPr>
          </a:p>
        </p:txBody>
      </p:sp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2"/>
          <a:srcRect l="160" b="537"/>
          <a:stretch>
            <a:fillRect/>
          </a:stretch>
        </p:blipFill>
        <p:spPr bwMode="auto">
          <a:xfrm>
            <a:off x="755650" y="5156200"/>
            <a:ext cx="7878763" cy="1181100"/>
          </a:xfrm>
          <a:prstGeom prst="rect">
            <a:avLst/>
          </a:prstGeom>
          <a:noFill/>
          <a:ln w="76200">
            <a:noFill/>
            <a:round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352800"/>
            <a:ext cx="2333625" cy="1041400"/>
          </a:xfrm>
          <a:prstGeom prst="rect">
            <a:avLst/>
          </a:prstGeom>
          <a:noFill/>
          <a:ln w="76200">
            <a:noFill/>
            <a:round/>
            <a:headEnd/>
            <a:tailEnd/>
          </a:ln>
        </p:spPr>
      </p:pic>
      <p:pic>
        <p:nvPicPr>
          <p:cNvPr id="17417" name="Picture 19" descr="img_footer_uc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362200"/>
            <a:ext cx="1260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914400" y="228600"/>
            <a:ext cx="48006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Cerebral Blood Flow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990600" y="1371600"/>
            <a:ext cx="7391400" cy="37623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Adult human brain weighs 1500gm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2% body wt. &amp; receives 15% C.O.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Measured by xenon and TCD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Need continuos O</a:t>
            </a:r>
            <a:r>
              <a:rPr lang="en-US" sz="2400" b="1">
                <a:solidFill>
                  <a:srgbClr val="FAFD00"/>
                </a:solidFill>
                <a:latin typeface="Times New Roman" pitchFamily="-109" charset="0"/>
              </a:rPr>
              <a:t>2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&amp; glucose supply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Cerebral edema causes    CBF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Increased with loss of autoregulation</a:t>
            </a: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6096000" y="48006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47800"/>
            <a:ext cx="7696200" cy="49530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pic>
        <p:nvPicPr>
          <p:cNvPr id="177156" name="Picture 4" descr="msotw9_temp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514600"/>
            <a:ext cx="5715000" cy="38004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4038600" y="533400"/>
            <a:ext cx="4583113" cy="698500"/>
          </a:xfrm>
          <a:prstGeom prst="rect">
            <a:avLst/>
          </a:prstGeom>
          <a:gradFill rotWithShape="0">
            <a:gsLst>
              <a:gs pos="0">
                <a:srgbClr val="E5405D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Cerebral Blood Flow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0" y="609600"/>
            <a:ext cx="1371600" cy="1143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pPr algn="r" defTabSz="9144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E5405D"/>
                </a:solidFill>
              </a:rPr>
              <a:t>Pediatric</a:t>
            </a:r>
          </a:p>
          <a:p>
            <a:pPr algn="r" defTabSz="9144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E5405D"/>
                </a:solidFill>
              </a:rPr>
              <a:t>Head</a:t>
            </a:r>
          </a:p>
          <a:p>
            <a:pPr algn="r" defTabSz="9144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E5405D"/>
                </a:solidFill>
              </a:rPr>
              <a:t>Injury</a:t>
            </a:r>
            <a:endParaRPr lang="en-US" sz="2000" b="1">
              <a:solidFill>
                <a:srgbClr val="E5405D"/>
              </a:solidFill>
              <a:latin typeface="Book Antiqua" pitchFamily="-105" charset="0"/>
            </a:endParaRPr>
          </a:p>
        </p:txBody>
      </p:sp>
      <p:pic>
        <p:nvPicPr>
          <p:cNvPr id="177160" name="Picture 8" descr="msotw9_temp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3657600" cy="289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19200"/>
            <a:ext cx="76962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pic>
        <p:nvPicPr>
          <p:cNvPr id="174084" name="Picture 4" descr="lwf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7518400" cy="4953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914400" y="304800"/>
            <a:ext cx="4583113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Glascow Coma Scale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914400" y="304800"/>
            <a:ext cx="42068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Associated Injuries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600200" y="2209800"/>
            <a:ext cx="6781800" cy="27717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50% BTAT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3-5% spine 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15-20% ortho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Increase severity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</a:t>
            </a:r>
          </a:p>
        </p:txBody>
      </p:sp>
      <p:pic>
        <p:nvPicPr>
          <p:cNvPr id="173062" name="Picture 6" descr="msotw9_temp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8938" y="1752600"/>
            <a:ext cx="2897187" cy="3505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838200" y="304800"/>
            <a:ext cx="3548063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Skull Fractures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8534400" y="1841500"/>
            <a:ext cx="0" cy="45466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066800" y="1219200"/>
            <a:ext cx="7304088" cy="4956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5 - 15% of mild head injuries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30 - 70% in child abuse cases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History usually reliable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Often with focal scalp injury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Increases suspicion of brain inv.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Usually require observation</a:t>
            </a:r>
          </a:p>
          <a:p>
            <a:pPr marL="114300" lvl="1" defTabSz="914400" eaLnBrk="0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defRPr/>
            </a:pPr>
            <a:endParaRPr lang="en-US" sz="2800" kern="1200" dirty="0" smtClean="0">
              <a:solidFill>
                <a:srgbClr val="FAFD00"/>
              </a:solidFill>
              <a:latin typeface="Times New Roman" pitchFamily="-105" charset="0"/>
              <a:ea typeface="+mn-ea"/>
              <a:cs typeface="+mn-cs"/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838200" y="381000"/>
            <a:ext cx="3471863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Skull Fractures</a:t>
            </a:r>
          </a:p>
        </p:txBody>
      </p:sp>
      <p:pic>
        <p:nvPicPr>
          <p:cNvPr id="31748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37338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905000"/>
            <a:ext cx="2563813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1066800" y="12954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AFD00"/>
                </a:solidFill>
                <a:latin typeface="Times New Roman" pitchFamily="-109" charset="0"/>
              </a:rPr>
              <a:t>…takes much force to fracture a skull!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295400"/>
            <a:ext cx="7620000" cy="51054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914400" y="228600"/>
            <a:ext cx="4486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Epidural Hematoma</a:t>
            </a:r>
          </a:p>
        </p:txBody>
      </p:sp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2"/>
          <a:srcRect l="25714" r="14285"/>
          <a:stretch>
            <a:fillRect/>
          </a:stretch>
        </p:blipFill>
        <p:spPr bwMode="auto">
          <a:xfrm>
            <a:off x="3886200" y="1295400"/>
            <a:ext cx="1600200" cy="19526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3"/>
          <a:srcRect l="7787"/>
          <a:stretch>
            <a:fillRect/>
          </a:stretch>
        </p:blipFill>
        <p:spPr bwMode="auto">
          <a:xfrm>
            <a:off x="1981200" y="1447800"/>
            <a:ext cx="1804988" cy="18494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277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733800"/>
            <a:ext cx="3048000" cy="23764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277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295400"/>
            <a:ext cx="1806575" cy="18859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3795" name="Rectangle 1031"/>
          <p:cNvSpPr>
            <a:spLocks noChangeArrowheads="1"/>
          </p:cNvSpPr>
          <p:nvPr/>
        </p:nvSpPr>
        <p:spPr bwMode="auto">
          <a:xfrm>
            <a:off x="838200" y="304800"/>
            <a:ext cx="45720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Subdural Hematoma</a:t>
            </a:r>
          </a:p>
        </p:txBody>
      </p:sp>
      <p:pic>
        <p:nvPicPr>
          <p:cNvPr id="33796" name="Picture 1034"/>
          <p:cNvPicPr>
            <a:picLocks noChangeAspect="1" noChangeArrowheads="1"/>
          </p:cNvPicPr>
          <p:nvPr/>
        </p:nvPicPr>
        <p:blipFill>
          <a:blip r:embed="rId2"/>
          <a:srcRect l="7500"/>
          <a:stretch>
            <a:fillRect/>
          </a:stretch>
        </p:blipFill>
        <p:spPr bwMode="auto">
          <a:xfrm>
            <a:off x="3657600" y="1905000"/>
            <a:ext cx="1879600" cy="2286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3797" name="Picture 1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2317750" cy="2667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3798" name="Picture 1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291013"/>
            <a:ext cx="2895600" cy="19367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3799" name="Picture 10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438400"/>
            <a:ext cx="2284413" cy="34671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838200" y="381000"/>
            <a:ext cx="52197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Non-accidental Trauma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914400" y="1447800"/>
            <a:ext cx="69342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b="1">
                <a:solidFill>
                  <a:srgbClr val="FAFD00"/>
                </a:solidFill>
              </a:rPr>
              <a:t> Interhemispheric falx hemmorhage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b="1">
                <a:solidFill>
                  <a:srgbClr val="FAFD00"/>
                </a:solidFill>
              </a:rPr>
              <a:t> Sub-dural hemorrhage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b="1">
                <a:solidFill>
                  <a:srgbClr val="FAFD00"/>
                </a:solidFill>
              </a:rPr>
              <a:t> Large, non-acute extra-axial fluid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AFD00"/>
                </a:solidFill>
              </a:rPr>
              <a:t>	collection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b="1">
                <a:solidFill>
                  <a:srgbClr val="FAFD00"/>
                </a:solidFill>
              </a:rPr>
              <a:t> Basal ganglia edema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600" b="1">
              <a:solidFill>
                <a:srgbClr val="FAFD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AFD00"/>
                </a:solidFill>
              </a:rPr>
              <a:t>p&lt;0.05 for above per Hymel et al, Pediatr Radiol;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AFD00"/>
                </a:solidFill>
              </a:rPr>
              <a:t>		(1997 Sep) v27 n9 p743-7.</a:t>
            </a:r>
            <a:endParaRPr lang="en-US" sz="2800" b="1">
              <a:solidFill>
                <a:srgbClr val="FAFD00"/>
              </a:solidFill>
            </a:endParaRPr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657600"/>
            <a:ext cx="2057400" cy="2235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838200" y="304800"/>
            <a:ext cx="4676775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Cerebral Concussion</a:t>
            </a: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1143000" y="1447800"/>
            <a:ext cx="6799263" cy="43465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Most frequent head injury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Loss of neurologic function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Temporary paralysis of function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Altered cerebral blood flow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No structural abnormality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Outcome uniformly excellent</a:t>
            </a:r>
          </a:p>
          <a:p>
            <a:pPr marL="114300" lvl="1" defTabSz="914400" eaLnBrk="0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/>
          </p:cNvSpPr>
          <p:nvPr/>
        </p:nvSpPr>
        <p:spPr bwMode="auto">
          <a:xfrm>
            <a:off x="-12700" y="12700"/>
            <a:ext cx="9131300" cy="6819900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</p:txBody>
      </p:sp>
      <p:sp>
        <p:nvSpPr>
          <p:cNvPr id="18435" name="Line 2"/>
          <p:cNvSpPr>
            <a:spLocks noChangeShapeType="1"/>
          </p:cNvSpPr>
          <p:nvPr/>
        </p:nvSpPr>
        <p:spPr bwMode="auto">
          <a:xfrm>
            <a:off x="584200" y="30163"/>
            <a:ext cx="15875" cy="6819900"/>
          </a:xfrm>
          <a:prstGeom prst="line">
            <a:avLst/>
          </a:prstGeom>
          <a:noFill/>
          <a:ln w="50800">
            <a:solidFill>
              <a:srgbClr val="E5405D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114300" y="876300"/>
            <a:ext cx="8458200" cy="1588"/>
          </a:xfrm>
          <a:prstGeom prst="line">
            <a:avLst/>
          </a:prstGeom>
          <a:noFill/>
          <a:ln w="50800">
            <a:solidFill>
              <a:srgbClr val="EAEC5E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Times New Roman" pitchFamily="-109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1447800"/>
            <a:ext cx="8077200" cy="4953000"/>
            <a:chOff x="0" y="0"/>
            <a:chExt cx="5088" cy="3120"/>
          </a:xfrm>
        </p:grpSpPr>
        <p:sp>
          <p:nvSpPr>
            <p:cNvPr id="20485" name="Rectangle 5"/>
            <p:cNvSpPr>
              <a:spLocks/>
            </p:cNvSpPr>
            <p:nvPr/>
          </p:nvSpPr>
          <p:spPr bwMode="auto">
            <a:xfrm>
              <a:off x="0" y="0"/>
              <a:ext cx="5088" cy="3120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9688"/>
                </a:gs>
              </a:gsLst>
              <a:lin ang="5400000" scaled="1"/>
            </a:gradFill>
            <a:ln w="9525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chemeClr val="bg2">
                  <a:alpha val="74997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FAFD00"/>
                </a:solidFill>
                <a:latin typeface="Times New Roman" pitchFamily="-105" charset="0"/>
                <a:ea typeface="ヒラギノ明朝 ProN W6" pitchFamily="-105" charset="-128"/>
                <a:cs typeface="ヒラギノ明朝 ProN W6" pitchFamily="-105" charset="-128"/>
                <a:sym typeface="Times New Roman" pitchFamily="-105" charset="0"/>
              </a:endParaRPr>
            </a:p>
          </p:txBody>
        </p:sp>
        <p:sp>
          <p:nvSpPr>
            <p:cNvPr id="18441" name="Rectangle 6"/>
            <p:cNvSpPr>
              <a:spLocks/>
            </p:cNvSpPr>
            <p:nvPr/>
          </p:nvSpPr>
          <p:spPr bwMode="auto">
            <a:xfrm>
              <a:off x="0" y="2840"/>
              <a:ext cx="5088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AFD00"/>
                </a:solidFill>
                <a:latin typeface="Times New Roman" pitchFamily="-109" charset="0"/>
                <a:ea typeface="ヒラギノ明朝 ProN W6" pitchFamily="-109" charset="-128"/>
                <a:cs typeface="ヒラギノ明朝 ProN W6" pitchFamily="-109" charset="-128"/>
                <a:sym typeface="Times New Roman" pitchFamily="-109" charset="0"/>
              </a:endParaRPr>
            </a:p>
          </p:txBody>
        </p:sp>
      </p:grpSp>
      <p:sp>
        <p:nvSpPr>
          <p:cNvPr id="1843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19200"/>
            <a:ext cx="8077200" cy="4702175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1275" bIns="45720" numCol="1" anchor="t" anchorCtr="0" compatLnSpc="1">
            <a:prstTxWarp prst="textNoShape">
              <a:avLst/>
            </a:prstTxWarp>
          </a:bodyPr>
          <a:lstStyle/>
          <a:p>
            <a:pPr marL="41275" indent="0" eaLnBrk="1" hangingPunct="1">
              <a:lnSpc>
                <a:spcPct val="140000"/>
              </a:lnSpc>
              <a:buClr>
                <a:srgbClr val="FAFD00"/>
              </a:buClr>
              <a:buFontTx/>
              <a:buChar char="•"/>
              <a:tabLst>
                <a:tab pos="495300" algn="r"/>
                <a:tab pos="952500" algn="r"/>
                <a:tab pos="1409700" algn="r"/>
                <a:tab pos="1866900" algn="r"/>
              </a:tabLst>
            </a:pP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 Second most common neoplasm</a:t>
            </a:r>
            <a:endParaRPr lang="en-US" sz="3600">
              <a:solidFill>
                <a:schemeClr val="tx1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  <a:p>
            <a:pPr marL="41275" indent="0" eaLnBrk="1" hangingPunct="1">
              <a:lnSpc>
                <a:spcPct val="140000"/>
              </a:lnSpc>
              <a:buClr>
                <a:srgbClr val="FAFD00"/>
              </a:buClr>
              <a:buFontTx/>
              <a:buChar char="•"/>
              <a:tabLst>
                <a:tab pos="495300" algn="r"/>
                <a:tab pos="952500" algn="r"/>
                <a:tab pos="1409700" algn="r"/>
                <a:tab pos="1866900" algn="r"/>
              </a:tabLst>
            </a:pP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 Most common solid malignancy</a:t>
            </a:r>
            <a:endParaRPr lang="en-US" sz="3600">
              <a:solidFill>
                <a:schemeClr val="tx1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  <a:p>
            <a:pPr marL="41275" indent="0" eaLnBrk="1" hangingPunct="1">
              <a:lnSpc>
                <a:spcPct val="140000"/>
              </a:lnSpc>
              <a:buClr>
                <a:srgbClr val="FAFD00"/>
              </a:buClr>
              <a:buFontTx/>
              <a:buChar char="•"/>
              <a:tabLst>
                <a:tab pos="495300" algn="r"/>
                <a:tab pos="952500" algn="r"/>
                <a:tab pos="1409700" algn="r"/>
                <a:tab pos="1866900" algn="r"/>
              </a:tabLst>
            </a:pP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 Derive from intrinsic/parenchymal </a:t>
            </a: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ヒラギノ明朝 ProN W6" pitchFamily="-109" charset="-128"/>
                <a:cs typeface="ヒラギノ明朝 ProN W6" pitchFamily="-109" charset="-128"/>
                <a:sym typeface="Times New Roman" pitchFamily="-109" charset="0"/>
              </a:rPr>
              <a:t>	</a:t>
            </a: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 </a:t>
            </a: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ヒラギノ明朝 ProN W6" pitchFamily="-109" charset="-128"/>
                <a:cs typeface="ヒラギノ明朝 ProN W6" pitchFamily="-109" charset="-128"/>
                <a:sym typeface="Times New Roman" pitchFamily="-109" charset="0"/>
              </a:rPr>
              <a:t>			</a:t>
            </a: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elements of CNS</a:t>
            </a:r>
            <a:endParaRPr lang="en-US" sz="3600">
              <a:solidFill>
                <a:schemeClr val="tx1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  <a:p>
            <a:pPr marL="41275" indent="0" eaLnBrk="1" hangingPunct="1">
              <a:lnSpc>
                <a:spcPct val="140000"/>
              </a:lnSpc>
              <a:buClr>
                <a:srgbClr val="FAFD00"/>
              </a:buClr>
              <a:buFontTx/>
              <a:buChar char="•"/>
              <a:tabLst>
                <a:tab pos="495300" algn="r"/>
                <a:tab pos="952500" algn="r"/>
                <a:tab pos="1409700" algn="r"/>
                <a:tab pos="1866900" algn="r"/>
              </a:tabLst>
            </a:pP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 Majority are in midline</a:t>
            </a:r>
            <a:endParaRPr lang="en-US" sz="3600">
              <a:solidFill>
                <a:schemeClr val="tx1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  <a:p>
            <a:pPr marL="41275" indent="0" eaLnBrk="1" hangingPunct="1">
              <a:lnSpc>
                <a:spcPct val="140000"/>
              </a:lnSpc>
              <a:buClr>
                <a:srgbClr val="FAFD00"/>
              </a:buClr>
              <a:buFontTx/>
              <a:buChar char="•"/>
              <a:tabLst>
                <a:tab pos="495300" algn="r"/>
                <a:tab pos="952500" algn="r"/>
                <a:tab pos="1409700" algn="r"/>
                <a:tab pos="1866900" algn="r"/>
              </a:tabLst>
            </a:pPr>
            <a:r>
              <a:rPr lang="en-US" sz="360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 Classify by site or histology </a:t>
            </a:r>
            <a:endParaRPr lang="en-US" sz="3600">
              <a:solidFill>
                <a:schemeClr val="tx1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</p:txBody>
      </p:sp>
      <p:sp>
        <p:nvSpPr>
          <p:cNvPr id="18439" name="Rectangle 8"/>
          <p:cNvSpPr>
            <a:spLocks/>
          </p:cNvSpPr>
          <p:nvPr/>
        </p:nvSpPr>
        <p:spPr bwMode="auto">
          <a:xfrm>
            <a:off x="762000" y="152400"/>
            <a:ext cx="2808288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Introduction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914400" y="304800"/>
            <a:ext cx="4676775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Cerebral Concussion</a:t>
            </a:r>
          </a:p>
        </p:txBody>
      </p:sp>
      <p:sp>
        <p:nvSpPr>
          <p:cNvPr id="36868" name="Line 5"/>
          <p:cNvSpPr>
            <a:spLocks noChangeShapeType="1"/>
          </p:cNvSpPr>
          <p:nvPr/>
        </p:nvSpPr>
        <p:spPr bwMode="auto">
          <a:xfrm>
            <a:off x="8534400" y="1841500"/>
            <a:ext cx="0" cy="45466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1066800" y="1447800"/>
            <a:ext cx="7248525" cy="37369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Variable level of consciousness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Loss of tone, reflexes, resp. control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Pupil abn., cortical blindness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Pallor, heart rate abn., vomiting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Lethargy, slurred speech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Confusion, amnesia of events 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066800"/>
            <a:ext cx="7696200" cy="53340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838200" y="228600"/>
            <a:ext cx="4225925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Admission Criteria</a:t>
            </a:r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1295400" y="1295400"/>
            <a:ext cx="6427788" cy="37369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Decreasing consciousness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Persistent confusion / lethargy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Excessive headache / vomiting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Uncertain history of trauma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Focal neurologic signs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Seizures / skull fracture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0" y="1143000"/>
            <a:ext cx="7696200" cy="5257800"/>
          </a:xfrm>
          <a:prstGeom prst="rect">
            <a:avLst/>
          </a:prstGeo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667000"/>
            <a:ext cx="338931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47875"/>
            <a:ext cx="35480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862513"/>
            <a:ext cx="38100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930275" y="5867400"/>
            <a:ext cx="310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AFD00"/>
                </a:solidFill>
                <a:latin typeface="Times New Roman" pitchFamily="-109" charset="0"/>
              </a:rPr>
              <a:t>Gierjersta JL, et al:  BMJ 2006; 465 and 469</a:t>
            </a:r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1143000" y="1219200"/>
            <a:ext cx="647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AFD00"/>
                </a:solidFill>
                <a:latin typeface="Times New Roman" pitchFamily="-109" charset="0"/>
              </a:rPr>
              <a:t>OCTOPUS – observation or computed tomography of mild head injury in Sweden: a randomized clinical trial concerning effects and costs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AFD00"/>
              </a:solidFill>
              <a:latin typeface="Times New Roman" pitchFamily="-109" charset="0"/>
            </a:endParaRPr>
          </a:p>
        </p:txBody>
      </p:sp>
      <p:sp>
        <p:nvSpPr>
          <p:cNvPr id="38920" name="Rectangle 8"/>
          <p:cNvSpPr>
            <a:spLocks/>
          </p:cNvSpPr>
          <p:nvPr/>
        </p:nvSpPr>
        <p:spPr bwMode="auto">
          <a:xfrm>
            <a:off x="914400" y="333375"/>
            <a:ext cx="2778125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Observation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0" y="1143000"/>
            <a:ext cx="7696200" cy="5257800"/>
          </a:xfrm>
          <a:prstGeom prst="rect">
            <a:avLst/>
          </a:prstGeo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8229600" cy="49069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n-US" sz="2400" smtClean="0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eaLnBrk="1" hangingPunct="1">
              <a:buFontTx/>
              <a:buChar char="•"/>
            </a:pPr>
            <a:r>
              <a:rPr lang="en-US" sz="24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High Risk:  CT scan</a:t>
            </a:r>
          </a:p>
          <a:p>
            <a:pPr eaLnBrk="1" hangingPunct="1"/>
            <a:r>
              <a:rPr lang="en-US" sz="18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	Skull fracture, seizure, bulging fontanel, LOC &gt; 1 min, </a:t>
            </a:r>
          </a:p>
          <a:p>
            <a:pPr eaLnBrk="1" hangingPunct="1"/>
            <a:r>
              <a:rPr lang="en-US" sz="18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	decrecased mental status, focal neurologic deficit</a:t>
            </a:r>
          </a:p>
          <a:p>
            <a:pPr eaLnBrk="1" hangingPunct="1">
              <a:buFontTx/>
              <a:buChar char="•"/>
            </a:pPr>
            <a:endParaRPr lang="en-US" sz="2400" smtClean="0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eaLnBrk="1" hangingPunct="1">
              <a:buFontTx/>
              <a:buChar char="•"/>
            </a:pPr>
            <a:r>
              <a:rPr lang="en-US" sz="24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Intermediate Risk:  CT scan</a:t>
            </a:r>
          </a:p>
          <a:p>
            <a:pPr eaLnBrk="1" hangingPunct="1"/>
            <a:r>
              <a:rPr lang="en-US" sz="18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	LOC &lt; 1 min, nonacute skull fx, vomiting, caretaker concern,</a:t>
            </a:r>
          </a:p>
          <a:p>
            <a:pPr eaLnBrk="1" hangingPunct="1"/>
            <a:r>
              <a:rPr lang="en-US" sz="18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	High energy mechanism, large scalp hematoma, unwitnessed injury</a:t>
            </a:r>
          </a:p>
          <a:p>
            <a:pPr eaLnBrk="1" hangingPunct="1">
              <a:buFontTx/>
              <a:buChar char="•"/>
            </a:pPr>
            <a:endParaRPr lang="en-US" sz="2400" smtClean="0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eaLnBrk="1" hangingPunct="1">
              <a:buFontTx/>
              <a:buChar char="•"/>
            </a:pPr>
            <a:r>
              <a:rPr lang="en-US" sz="24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Low Risk:  Observe and Discharge</a:t>
            </a:r>
          </a:p>
          <a:p>
            <a:pPr eaLnBrk="1" hangingPunct="1"/>
            <a:r>
              <a:rPr lang="en-US" sz="18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	Low energy mechanism, (fall &lt; 3 ft), asymptomatic,</a:t>
            </a:r>
          </a:p>
          <a:p>
            <a:pPr eaLnBrk="1" hangingPunct="1"/>
            <a:r>
              <a:rPr lang="en-US" sz="1800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	Over 2 hours from injury, older age (&gt; 12 mo)</a:t>
            </a:r>
          </a:p>
          <a:p>
            <a:pPr lvl="2" eaLnBrk="1" hangingPunct="1"/>
            <a:endParaRPr lang="en-US" sz="1800" smtClean="0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990600" y="6019800"/>
            <a:ext cx="4760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00"/>
                </a:solidFill>
                <a:latin typeface="Times New Roman" pitchFamily="-109" charset="0"/>
              </a:rPr>
              <a:t>Schutzman SA, et al:  Pediatrics (2001) 107: 983-993</a:t>
            </a:r>
          </a:p>
        </p:txBody>
      </p:sp>
      <p:sp>
        <p:nvSpPr>
          <p:cNvPr id="39941" name="Rectangle 8"/>
          <p:cNvSpPr>
            <a:spLocks/>
          </p:cNvSpPr>
          <p:nvPr/>
        </p:nvSpPr>
        <p:spPr bwMode="auto">
          <a:xfrm>
            <a:off x="914400" y="333375"/>
            <a:ext cx="5942013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Infants - recommendations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7724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914400" y="304800"/>
            <a:ext cx="59404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Post-concussive Syndrome</a:t>
            </a: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066800" y="1447800"/>
            <a:ext cx="6145213" cy="3967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Persistent headaches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Dizziness / lightheadedness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Difficulty with concentration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Irritability, stress intolerance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Often in intelligent patients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Normal neurologic exam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066800"/>
            <a:ext cx="76962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1987" name="Rectangle 1031"/>
          <p:cNvSpPr>
            <a:spLocks noChangeArrowheads="1"/>
          </p:cNvSpPr>
          <p:nvPr/>
        </p:nvSpPr>
        <p:spPr bwMode="auto">
          <a:xfrm>
            <a:off x="838200" y="304800"/>
            <a:ext cx="43180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Cerebral Contusion</a:t>
            </a:r>
          </a:p>
        </p:txBody>
      </p:sp>
      <p:pic>
        <p:nvPicPr>
          <p:cNvPr id="67594" name="Picture 1034" descr="msotw9_temp0"/>
          <p:cNvPicPr>
            <a:picLocks noChangeAspect="1" noChangeArrowheads="1"/>
          </p:cNvPicPr>
          <p:nvPr/>
        </p:nvPicPr>
        <p:blipFill>
          <a:blip r:embed="rId2"/>
          <a:srcRect l="10000" r="11667"/>
          <a:stretch>
            <a:fillRect/>
          </a:stretch>
        </p:blipFill>
        <p:spPr bwMode="auto">
          <a:xfrm>
            <a:off x="2895600" y="1524000"/>
            <a:ext cx="4114800" cy="40687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838200" y="304800"/>
            <a:ext cx="19335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Seizures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1066800" y="1447800"/>
            <a:ext cx="6781800" cy="3746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Increase CBF and ICP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Higher incidence with    GCS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~20% if cerebral contusion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Immediate seizures not recurrent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? Prophylactic anticonvulsant use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Treat for 2-4 weeks??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5943600" y="29718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914400" y="228600"/>
            <a:ext cx="48418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Diffuse Axonal Injury</a:t>
            </a:r>
          </a:p>
        </p:txBody>
      </p:sp>
      <p:pic>
        <p:nvPicPr>
          <p:cNvPr id="44036" name="Picture 8" descr="msotw9_temp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219200"/>
            <a:ext cx="3511550" cy="4114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44037" name="Picture 9" descr="msotw9_temp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3429000" cy="4038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>
              <a:solidFill>
                <a:srgbClr val="FFFF00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838200" y="304800"/>
            <a:ext cx="48418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Diffuse Axonal Injury</a:t>
            </a:r>
          </a:p>
        </p:txBody>
      </p:sp>
      <p:pic>
        <p:nvPicPr>
          <p:cNvPr id="45060" name="Picture 8" descr="Optic DTI and splen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447800"/>
            <a:ext cx="260985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9" descr="CBaginski_ListenToSto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371600"/>
            <a:ext cx="1939925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0" descr="4-8B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267075"/>
            <a:ext cx="23574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1" descr="medpix_image"/>
          <p:cNvPicPr>
            <a:picLocks noChangeAspect="1" noChangeArrowheads="1"/>
          </p:cNvPicPr>
          <p:nvPr/>
        </p:nvPicPr>
        <p:blipFill>
          <a:blip r:embed="rId5"/>
          <a:srcRect l="17366" t="21622" r="20116" b="18919"/>
          <a:stretch>
            <a:fillRect/>
          </a:stretch>
        </p:blipFill>
        <p:spPr bwMode="auto">
          <a:xfrm>
            <a:off x="6477000" y="3886200"/>
            <a:ext cx="15589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12"/>
          <p:cNvSpPr>
            <a:spLocks noChangeArrowheads="1"/>
          </p:cNvSpPr>
          <p:nvPr/>
        </p:nvSpPr>
        <p:spPr bwMode="auto">
          <a:xfrm>
            <a:off x="3505200" y="1447800"/>
            <a:ext cx="2895600" cy="15700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-109" charset="0"/>
              </a:rPr>
              <a:t>Some evidence that axons are not initially disrupted only swollen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6083" name="Rectangle 8"/>
          <p:cNvSpPr>
            <a:spLocks noChangeArrowheads="1"/>
          </p:cNvSpPr>
          <p:nvPr/>
        </p:nvSpPr>
        <p:spPr bwMode="auto">
          <a:xfrm>
            <a:off x="914400" y="304800"/>
            <a:ext cx="48418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Diffuse Axonal Injury</a:t>
            </a:r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1066800" y="1447800"/>
            <a:ext cx="7315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Diffuse cerebral swelling in 2-5 X more common in children than in adults, possibly due to ischemia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Zwienenburg Muizelaar </a:t>
            </a:r>
            <a:r>
              <a:rPr lang="en-US" sz="2000" i="1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J Neurotrauma</a:t>
            </a:r>
            <a:r>
              <a:rPr lang="en-US" sz="200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 16(10):937-43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In severe head injury, </a:t>
            </a:r>
            <a:r>
              <a:rPr lang="en-US" sz="2800">
                <a:solidFill>
                  <a:srgbClr val="FFFF00"/>
                </a:solidFill>
              </a:rPr>
              <a:t>autoregulation is intact 59% of the time, and dysfunctional 41%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Muizelaar, </a:t>
            </a:r>
            <a:r>
              <a:rPr lang="en-US" sz="2000" i="1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et al J Neurosurg</a:t>
            </a:r>
            <a:r>
              <a:rPr lang="en-US" sz="200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 71:72-76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If autoregulation is intact, ICP varies inversely with MAP, directly if autoregulation is not intact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Bouma </a:t>
            </a:r>
            <a:r>
              <a:rPr lang="en-US" sz="2000" i="1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et al J Neurosurg</a:t>
            </a:r>
            <a:r>
              <a:rPr lang="en-US" sz="200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 77:15-19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447800" y="1600200"/>
            <a:ext cx="6400800" cy="38449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Trauma leading cause of death in 		children.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More deaths than all other 			diseases combined!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Often occurs after-hours, requires 		intense and immediate 				interventions.</a:t>
            </a:r>
          </a:p>
        </p:txBody>
      </p:sp>
      <p:sp>
        <p:nvSpPr>
          <p:cNvPr id="19460" name="Rectangle 8"/>
          <p:cNvSpPr>
            <a:spLocks/>
          </p:cNvSpPr>
          <p:nvPr/>
        </p:nvSpPr>
        <p:spPr bwMode="auto">
          <a:xfrm>
            <a:off x="914400" y="304800"/>
            <a:ext cx="2808288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Introduction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/>
          </p:cNvSpPr>
          <p:nvPr/>
        </p:nvSpPr>
        <p:spPr bwMode="auto">
          <a:xfrm>
            <a:off x="-12700" y="12700"/>
            <a:ext cx="9131300" cy="6819900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  <a:ea typeface="ヒラギノ明朝 ProN W6" pitchFamily="-109" charset="-128"/>
              <a:cs typeface="ヒラギノ明朝 ProN W6" pitchFamily="-109" charset="-128"/>
              <a:sym typeface="Times New Roman" pitchFamily="-109" charset="0"/>
            </a:endParaRPr>
          </a:p>
        </p:txBody>
      </p:sp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584200" y="30163"/>
            <a:ext cx="15875" cy="6819900"/>
          </a:xfrm>
          <a:prstGeom prst="line">
            <a:avLst/>
          </a:prstGeom>
          <a:noFill/>
          <a:ln w="50800">
            <a:solidFill>
              <a:srgbClr val="E5405D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7412" name="Line 3"/>
          <p:cNvSpPr>
            <a:spLocks noChangeShapeType="1"/>
          </p:cNvSpPr>
          <p:nvPr/>
        </p:nvSpPr>
        <p:spPr bwMode="auto">
          <a:xfrm>
            <a:off x="114300" y="876300"/>
            <a:ext cx="8458200" cy="1588"/>
          </a:xfrm>
          <a:prstGeom prst="line">
            <a:avLst/>
          </a:prstGeom>
          <a:noFill/>
          <a:ln w="50800">
            <a:solidFill>
              <a:srgbClr val="EAEC5E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97000"/>
            <a:ext cx="8039100" cy="5461000"/>
          </a:xfrm>
          <a:gradFill rotWithShape="0">
            <a:gsLst>
              <a:gs pos="0">
                <a:srgbClr val="000F0D"/>
              </a:gs>
              <a:gs pos="100000">
                <a:srgbClr val="009688"/>
              </a:gs>
            </a:gsLst>
            <a:lin ang="5400000" scaled="1"/>
          </a:gradFill>
          <a:ln w="12700">
            <a:miter lim="800000"/>
            <a:headEnd/>
            <a:tailEnd/>
          </a:ln>
        </p:spPr>
        <p:txBody>
          <a:bodyPr wrap="square" lIns="91440" tIns="45720" rIns="41275" bIns="45720" numCol="1" anchor="b" anchorCtr="0" compatLnSpc="1">
            <a:prstTxWarp prst="textNoShape">
              <a:avLst/>
            </a:prstTxWarp>
          </a:bodyPr>
          <a:lstStyle/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2800"/>
              <a:t>Jogi V. Pattisapu, </a:t>
            </a:r>
            <a:r>
              <a:rPr lang="en-US"/>
              <a:t>MD FAAP FACS</a:t>
            </a:r>
            <a:endParaRPr lang="en-US" sz="2800"/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>
                <a:solidFill>
                  <a:schemeClr val="bg2"/>
                </a:solidFill>
              </a:rPr>
              <a:t>Emeritus Medical Director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>
                <a:solidFill>
                  <a:schemeClr val="bg2"/>
                </a:solidFill>
              </a:rPr>
              <a:t>Arnold Palmer Medical Center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>
                <a:solidFill>
                  <a:schemeClr val="bg2"/>
                </a:solidFill>
              </a:rPr>
              <a:t>College of Medicine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>
                <a:solidFill>
                  <a:schemeClr val="bg2"/>
                </a:solidFill>
              </a:rPr>
              <a:t>University of Central Florida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>
                <a:solidFill>
                  <a:schemeClr val="bg2"/>
                </a:solidFill>
              </a:rPr>
              <a:t>Orlando FL  USA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1800">
              <a:solidFill>
                <a:srgbClr val="F3EB00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1800" i="1">
                <a:solidFill>
                  <a:srgbClr val="FFFF00"/>
                </a:solidFill>
              </a:rPr>
              <a:t>JogiP@mail.UCF.edu 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1800">
              <a:solidFill>
                <a:srgbClr val="F3EB00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2800">
              <a:solidFill>
                <a:srgbClr val="F3EB00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2400">
              <a:solidFill>
                <a:schemeClr val="tx1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2800">
                <a:solidFill>
                  <a:schemeClr val="tx1"/>
                </a:solidFill>
              </a:rPr>
              <a:t>	</a:t>
            </a: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endParaRPr lang="en-US" sz="2400">
              <a:solidFill>
                <a:schemeClr val="tx1"/>
              </a:solidFill>
            </a:endParaRPr>
          </a:p>
          <a:p>
            <a:pPr marL="417513" indent="0" eaLnBrk="1" hangingPunct="1">
              <a:tabLst>
                <a:tab pos="952500" algn="l"/>
                <a:tab pos="1409700" algn="l"/>
                <a:tab pos="1866900" algn="l"/>
                <a:tab pos="2806700" algn="l"/>
              </a:tabLst>
            </a:pPr>
            <a:r>
              <a:rPr lang="en-US" sz="280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762000" y="990600"/>
            <a:ext cx="7064522" cy="11811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1275" bIns="0" anchor="b">
            <a:prstTxWarp prst="textNoShape">
              <a:avLst/>
            </a:prstTxWarp>
          </a:bodyPr>
          <a:lstStyle/>
          <a:p>
            <a:pPr marL="41275" defTabSz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E5405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Narrow" pitchFamily="-109" charset="0"/>
                <a:cs typeface="Arial Narrow" pitchFamily="-109" charset="0"/>
                <a:sym typeface="Arial Narrow" pitchFamily="-109" charset="0"/>
              </a:rPr>
              <a:t>Pediatric Head Injury:</a:t>
            </a:r>
            <a:endParaRPr lang="en-US" sz="4400" b="1" dirty="0" smtClean="0">
              <a:solidFill>
                <a:srgbClr val="E5405D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Narrow" pitchFamily="-109" charset="0"/>
              <a:cs typeface="Arial Narrow" pitchFamily="-109" charset="0"/>
              <a:sym typeface="Arial Narrow" pitchFamily="-109" charset="0"/>
            </a:endParaRPr>
          </a:p>
          <a:p>
            <a:pPr marL="41275" defTabSz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Narrow" pitchFamily="-109" charset="0"/>
                <a:cs typeface="Arial Narrow" pitchFamily="-109" charset="0"/>
                <a:sym typeface="Arial Narrow" pitchFamily="-109" charset="0"/>
              </a:rPr>
              <a:t>Part II - Current management </a:t>
            </a:r>
            <a:endParaRPr lang="en-US" sz="3200" b="1" i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Narrow" pitchFamily="-109" charset="0"/>
              <a:cs typeface="Arial Narrow" pitchFamily="-109" charset="0"/>
              <a:sym typeface="Arial Narrow" pitchFamily="-109" charset="0"/>
            </a:endParaRPr>
          </a:p>
        </p:txBody>
      </p:sp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2"/>
          <a:srcRect l="160" b="537"/>
          <a:stretch>
            <a:fillRect/>
          </a:stretch>
        </p:blipFill>
        <p:spPr bwMode="auto">
          <a:xfrm>
            <a:off x="755650" y="5156200"/>
            <a:ext cx="7878763" cy="1181100"/>
          </a:xfrm>
          <a:prstGeom prst="rect">
            <a:avLst/>
          </a:prstGeom>
          <a:noFill/>
          <a:ln w="76200">
            <a:noFill/>
            <a:round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352800"/>
            <a:ext cx="2333625" cy="1041400"/>
          </a:xfrm>
          <a:prstGeom prst="rect">
            <a:avLst/>
          </a:prstGeom>
          <a:noFill/>
          <a:ln w="76200">
            <a:noFill/>
            <a:round/>
            <a:headEnd/>
            <a:tailEnd/>
          </a:ln>
        </p:spPr>
      </p:pic>
      <p:pic>
        <p:nvPicPr>
          <p:cNvPr id="17417" name="Picture 19" descr="img_footer_uc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362200"/>
            <a:ext cx="1260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838200" y="304800"/>
            <a:ext cx="37099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Hyperventilation</a:t>
            </a: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1143000" y="1524000"/>
            <a:ext cx="6248400" cy="38449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Immediate    in CSF pH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1 torr PCO</a:t>
            </a:r>
            <a:r>
              <a:rPr lang="en-US" sz="2400" b="1">
                <a:solidFill>
                  <a:srgbClr val="FAFD00"/>
                </a:solidFill>
                <a:latin typeface="Times New Roman" pitchFamily="-109" charset="0"/>
              </a:rPr>
              <a:t>2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   CBF by ~ 3%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May try mild hypervent. in kids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Prophylactic use ineffective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Recent data do not support use 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Appropriate in severe cases of 			impending herniation</a:t>
            </a:r>
          </a:p>
        </p:txBody>
      </p:sp>
      <p:sp>
        <p:nvSpPr>
          <p:cNvPr id="47109" name="Line 8"/>
          <p:cNvSpPr>
            <a:spLocks noChangeShapeType="1"/>
          </p:cNvSpPr>
          <p:nvPr/>
        </p:nvSpPr>
        <p:spPr bwMode="auto">
          <a:xfrm>
            <a:off x="4191000" y="23622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  <p:sp>
        <p:nvSpPr>
          <p:cNvPr id="47110" name="Line 9"/>
          <p:cNvSpPr>
            <a:spLocks noChangeShapeType="1"/>
          </p:cNvSpPr>
          <p:nvPr/>
        </p:nvSpPr>
        <p:spPr bwMode="auto">
          <a:xfrm>
            <a:off x="4419600" y="28956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066800" y="1447800"/>
            <a:ext cx="5791200" cy="3308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Great controversy!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Modest ICP improvement 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Improves jugular return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30 - 45 degrees optimal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Avoid during hypotension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? A-line tranducer position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838200" y="228600"/>
            <a:ext cx="31591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Head Position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914400" y="304800"/>
            <a:ext cx="3470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Osmotic Agents</a:t>
            </a:r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1143000" y="1447800"/>
            <a:ext cx="6629400" cy="44148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Immediate    in blood viscosity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Improves blood flow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1-3 ml/Kg 3% NaCl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0.25 - 2 gm/kg dose mannitol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Hypertonic saline effective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Primary effect by dehydration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BBB must be intact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Monitor serum osmolality ( ~ 300)</a:t>
            </a:r>
          </a:p>
        </p:txBody>
      </p:sp>
      <p:sp>
        <p:nvSpPr>
          <p:cNvPr id="49157" name="Line 8"/>
          <p:cNvSpPr>
            <a:spLocks noChangeShapeType="1"/>
          </p:cNvSpPr>
          <p:nvPr/>
        </p:nvSpPr>
        <p:spPr bwMode="auto">
          <a:xfrm>
            <a:off x="3505200" y="16002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990600" y="228600"/>
            <a:ext cx="29479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Hypothermia</a:t>
            </a:r>
          </a:p>
        </p:txBody>
      </p:sp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990600" y="1447800"/>
            <a:ext cx="7391400" cy="40433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Initially suggested by Phelps in 1897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Mild hypothermia to 32 - 34</a:t>
            </a:r>
            <a:r>
              <a:rPr lang="en-US" sz="3200" b="1" baseline="30000">
                <a:solidFill>
                  <a:srgbClr val="FAFD00"/>
                </a:solidFill>
                <a:latin typeface="Times New Roman" pitchFamily="-109" charset="0"/>
              </a:rPr>
              <a:t>0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 baseline="30000">
                <a:solidFill>
                  <a:srgbClr val="FAFD00"/>
                </a:solidFill>
                <a:latin typeface="Times New Roman" pitchFamily="-109" charset="0"/>
              </a:rPr>
              <a:t> 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5 - 10% CMRO</a:t>
            </a:r>
            <a:r>
              <a:rPr lang="en-US" sz="2400" b="1">
                <a:solidFill>
                  <a:srgbClr val="FAFD00"/>
                </a:solidFill>
                <a:latin typeface="Times New Roman" pitchFamily="-109" charset="0"/>
              </a:rPr>
              <a:t>2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change per </a:t>
            </a:r>
            <a:r>
              <a:rPr lang="en-US" sz="3200" b="1" baseline="30000">
                <a:solidFill>
                  <a:srgbClr val="FAFD00"/>
                </a:solidFill>
                <a:latin typeface="Times New Roman" pitchFamily="-109" charset="0"/>
              </a:rPr>
              <a:t>0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C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Hyperthermia injures BBB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2 randomized trials in adults 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No consistent data in children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14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990600" y="228600"/>
            <a:ext cx="29479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Hypothermia</a:t>
            </a:r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990600" y="1371600"/>
            <a:ext cx="70104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Reduces cerebral metabolism (7</a:t>
            </a: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%</a:t>
            </a: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/ °C heat)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Currently under trial for refractory ICP control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Moderate cooling 32-34 degrees can decrease the severity of increased ICP, but not the average ICP in head injured children without coagulopathy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There was no difference in outcome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Biswas </a:t>
            </a:r>
            <a:r>
              <a:rPr lang="en-US" sz="16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Crit Care Med</a:t>
            </a:r>
            <a:r>
              <a:rPr lang="en-US" sz="16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2002 30(12):2742-51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CoolKids trial underway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? Inc. mortality w/ rapid rewarming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	</a:t>
            </a:r>
            <a:r>
              <a:rPr lang="en-US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( Hutchinson, et al, NEJM 2008)</a:t>
            </a:r>
            <a:endParaRPr lang="en-US" sz="2800" b="1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b="1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b="1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990600" y="304800"/>
            <a:ext cx="3978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Barbiturate Coma</a:t>
            </a:r>
          </a:p>
        </p:txBody>
      </p:sp>
      <p:sp>
        <p:nvSpPr>
          <p:cNvPr id="52228" name="Text Box 10"/>
          <p:cNvSpPr txBox="1">
            <a:spLocks noChangeArrowheads="1"/>
          </p:cNvSpPr>
          <p:nvPr/>
        </p:nvSpPr>
        <p:spPr bwMode="auto">
          <a:xfrm>
            <a:off x="1600200" y="4648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AFD00"/>
              </a:solidFill>
              <a:latin typeface="Franklin Gothic Book" pitchFamily="-109" charset="0"/>
            </a:endParaRPr>
          </a:p>
        </p:txBody>
      </p:sp>
      <p:sp>
        <p:nvSpPr>
          <p:cNvPr id="52229" name="Rectangle 11"/>
          <p:cNvSpPr>
            <a:spLocks noChangeArrowheads="1"/>
          </p:cNvSpPr>
          <p:nvPr/>
        </p:nvSpPr>
        <p:spPr bwMode="auto">
          <a:xfrm>
            <a:off x="1752600" y="32766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E5405D"/>
              </a:solidFill>
            </a:endParaRPr>
          </a:p>
        </p:txBody>
      </p:sp>
      <p:sp>
        <p:nvSpPr>
          <p:cNvPr id="52230" name="Text Box 12"/>
          <p:cNvSpPr txBox="1">
            <a:spLocks noChangeArrowheads="1"/>
          </p:cNvSpPr>
          <p:nvPr/>
        </p:nvSpPr>
        <p:spPr bwMode="auto">
          <a:xfrm>
            <a:off x="1447800" y="4733925"/>
            <a:ext cx="7086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AFD00"/>
                </a:solidFill>
                <a:latin typeface="Times New Roman" pitchFamily="-109" charset="0"/>
              </a:rPr>
              <a:t>Cardiovascular depressant (watch your BP!)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AFD00"/>
                </a:solidFill>
                <a:latin typeface="Times New Roman" pitchFamily="-109" charset="0"/>
              </a:rPr>
              <a:t>Lowers cerebral metabolic rate and ?vasoconstricts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AFD00"/>
                </a:solidFill>
                <a:latin typeface="Times New Roman" pitchFamily="-109" charset="0"/>
              </a:rPr>
              <a:t>Burst surpression goal on EEG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AFD00"/>
              </a:solidFill>
              <a:latin typeface="Franklin Gothic Book" pitchFamily="-109" charset="0"/>
            </a:endParaRPr>
          </a:p>
        </p:txBody>
      </p:sp>
      <p:pic>
        <p:nvPicPr>
          <p:cNvPr id="52231" name="Picture 13" descr="cw_prev_05_article2_pic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905000"/>
            <a:ext cx="60198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914400" y="228600"/>
            <a:ext cx="28082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Barbiturates</a:t>
            </a:r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1066800" y="1447800"/>
            <a:ext cx="6248400" cy="38449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No controlled trials in children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Decrease CMRO</a:t>
            </a:r>
            <a:r>
              <a:rPr lang="en-US" sz="2000" b="1">
                <a:solidFill>
                  <a:srgbClr val="FAFD00"/>
                </a:solidFill>
                <a:latin typeface="Times New Roman" pitchFamily="-109" charset="0"/>
              </a:rPr>
              <a:t>2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   CNS lactate &amp; glutamate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EEG burst suppression or levels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?    Survival, but poor outcome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Arterial hypotension common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Recent success in small series</a:t>
            </a:r>
          </a:p>
        </p:txBody>
      </p:sp>
      <p:sp>
        <p:nvSpPr>
          <p:cNvPr id="53253" name="Line 8"/>
          <p:cNvSpPr>
            <a:spLocks noChangeShapeType="1"/>
          </p:cNvSpPr>
          <p:nvPr/>
        </p:nvSpPr>
        <p:spPr bwMode="auto">
          <a:xfrm>
            <a:off x="1524000" y="26670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  <p:sp>
        <p:nvSpPr>
          <p:cNvPr id="53254" name="Line 9"/>
          <p:cNvSpPr>
            <a:spLocks noChangeShapeType="1"/>
          </p:cNvSpPr>
          <p:nvPr/>
        </p:nvSpPr>
        <p:spPr bwMode="auto">
          <a:xfrm flipV="1">
            <a:off x="1828800" y="3733800"/>
            <a:ext cx="0" cy="457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990600" y="1371600"/>
            <a:ext cx="70866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Suppress brain metabolism, up to 50%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Piatt, Schiff Neurosurgery 1984 15:427-44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Alters cerebral vascular tone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Associated reduction of coupled CBF, reduces cerebral blood volume and therefore ICP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1219200" y="3657600"/>
            <a:ext cx="647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Bolus iv delivery 10mg/kg, over 30 min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Then 5mg/kg/hr for 3 hours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Hourly delivery 1-5mg/kg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Usually dosed to burst suppression on EEG 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May also dose by levels, but not recommended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Kassell et al Neurosurgery 1980 7:598-603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914400" y="228600"/>
            <a:ext cx="28082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Barbiturates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5299" name="Text Box 8"/>
          <p:cNvSpPr txBox="1">
            <a:spLocks noChangeArrowheads="1"/>
          </p:cNvSpPr>
          <p:nvPr/>
        </p:nvSpPr>
        <p:spPr bwMode="auto">
          <a:xfrm>
            <a:off x="1600200" y="4648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AFD00"/>
              </a:solidFill>
              <a:latin typeface="Franklin Gothic Book" pitchFamily="-109" charset="0"/>
            </a:endParaRPr>
          </a:p>
        </p:txBody>
      </p:sp>
      <p:sp>
        <p:nvSpPr>
          <p:cNvPr id="55300" name="Rectangle 9"/>
          <p:cNvSpPr>
            <a:spLocks noChangeArrowheads="1"/>
          </p:cNvSpPr>
          <p:nvPr/>
        </p:nvSpPr>
        <p:spPr bwMode="auto">
          <a:xfrm>
            <a:off x="1752600" y="32766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E5405D"/>
              </a:solidFill>
            </a:endParaRPr>
          </a:p>
        </p:txBody>
      </p:sp>
      <p:sp>
        <p:nvSpPr>
          <p:cNvPr id="55301" name="Rectangle 3"/>
          <p:cNvSpPr>
            <a:spLocks noChangeArrowheads="1"/>
          </p:cNvSpPr>
          <p:nvPr/>
        </p:nvSpPr>
        <p:spPr bwMode="auto">
          <a:xfrm>
            <a:off x="990600" y="1447800"/>
            <a:ext cx="67786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Prophylactic use is unsupported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May develop decreased jugular venous saturation of &lt;45%, associated with poor outcome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Cruz </a:t>
            </a:r>
            <a:r>
              <a:rPr lang="en-US" sz="14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J Neurosurg</a:t>
            </a: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1996 85:758-61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Myocardial suppression and hypotension requiring inotropic infusion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Adelson </a:t>
            </a:r>
            <a:r>
              <a:rPr lang="en-US" sz="14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Pediatr Crit Care Med</a:t>
            </a: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2003 4(3):S49-52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Role in refractory ICP elevation unclear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Pittman </a:t>
            </a:r>
            <a:r>
              <a:rPr lang="en-US" sz="14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Pediatr Clin N Am</a:t>
            </a:r>
            <a:r>
              <a:rPr lang="en-US" sz="14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1980 27:715-727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1400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b="1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</p:txBody>
      </p:sp>
      <p:sp>
        <p:nvSpPr>
          <p:cNvPr id="55302" name="Rectangle 4"/>
          <p:cNvSpPr>
            <a:spLocks noChangeArrowheads="1"/>
          </p:cNvSpPr>
          <p:nvPr/>
        </p:nvSpPr>
        <p:spPr bwMode="auto">
          <a:xfrm>
            <a:off x="990600" y="304800"/>
            <a:ext cx="3978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Barbiturate Coma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219200"/>
            <a:ext cx="76200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838200" y="1295400"/>
            <a:ext cx="7315200" cy="43465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500,000 admissions per year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3000 - 4000 deaths per year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20,000 prolonged hospitalization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Decreased M/M in recent 				decades.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Better understanding of 					pathophysiology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934200" y="457200"/>
            <a:ext cx="1670050" cy="2246313"/>
            <a:chOff x="3888" y="1056"/>
            <a:chExt cx="1920" cy="2529"/>
          </a:xfrm>
        </p:grpSpPr>
        <p:pic>
          <p:nvPicPr>
            <p:cNvPr id="20486" name="Picture 11" descr="BoosterSeat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55" y="1056"/>
              <a:ext cx="1709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7" name="Text Box 12"/>
            <p:cNvSpPr txBox="1">
              <a:spLocks noChangeArrowheads="1"/>
            </p:cNvSpPr>
            <p:nvPr/>
          </p:nvSpPr>
          <p:spPr bwMode="auto">
            <a:xfrm>
              <a:off x="3888" y="3070"/>
              <a:ext cx="1920" cy="51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Times New Roman" pitchFamily="-109" charset="0"/>
              </a:endParaRPr>
            </a:p>
          </p:txBody>
        </p:sp>
      </p:grpSp>
      <p:sp>
        <p:nvSpPr>
          <p:cNvPr id="20485" name="Rectangle 8"/>
          <p:cNvSpPr>
            <a:spLocks/>
          </p:cNvSpPr>
          <p:nvPr/>
        </p:nvSpPr>
        <p:spPr bwMode="auto">
          <a:xfrm>
            <a:off x="914400" y="304800"/>
            <a:ext cx="2808288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Introduction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914400" y="304800"/>
            <a:ext cx="61229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Decompressive Craniectomy</a:t>
            </a:r>
          </a:p>
        </p:txBody>
      </p:sp>
      <p:sp>
        <p:nvSpPr>
          <p:cNvPr id="56324" name="Rectangle 9"/>
          <p:cNvSpPr>
            <a:spLocks noChangeArrowheads="1"/>
          </p:cNvSpPr>
          <p:nvPr/>
        </p:nvSpPr>
        <p:spPr bwMode="auto">
          <a:xfrm>
            <a:off x="914400" y="1752600"/>
            <a:ext cx="6781800" cy="3136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Initially described by Cushing -1905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Some studies suggested    edema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Increased use recently  (selective)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Better outcomes in young patients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Second tier therapy with barb. coma</a:t>
            </a:r>
          </a:p>
        </p:txBody>
      </p:sp>
      <p:sp>
        <p:nvSpPr>
          <p:cNvPr id="56325" name="Line 11"/>
          <p:cNvSpPr>
            <a:spLocks noChangeShapeType="1"/>
          </p:cNvSpPr>
          <p:nvPr/>
        </p:nvSpPr>
        <p:spPr bwMode="auto">
          <a:xfrm flipV="1">
            <a:off x="6172200" y="29718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838200" y="304800"/>
            <a:ext cx="6122988" cy="698500"/>
          </a:xfrm>
          <a:prstGeom prst="rect">
            <a:avLst/>
          </a:prstGeom>
          <a:gradFill rotWithShape="0">
            <a:gsLst>
              <a:gs pos="0">
                <a:srgbClr val="E5405D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Decompressive Craniectomy</a:t>
            </a:r>
          </a:p>
        </p:txBody>
      </p:sp>
      <p:sp>
        <p:nvSpPr>
          <p:cNvPr id="57348" name="Rectangle 15"/>
          <p:cNvSpPr>
            <a:spLocks noChangeArrowheads="1"/>
          </p:cNvSpPr>
          <p:nvPr/>
        </p:nvSpPr>
        <p:spPr bwMode="auto">
          <a:xfrm>
            <a:off x="914400" y="5257800"/>
            <a:ext cx="624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Some recent studies: improved functional outcomes, less mortality </a:t>
            </a:r>
          </a:p>
          <a:p>
            <a:pPr marL="342900" indent="-342900"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(JNS Jaganathan 2007; Cochrane Database, 2006)</a:t>
            </a:r>
          </a:p>
          <a:p>
            <a:pPr marL="342900" indent="-342900"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</p:txBody>
      </p:sp>
      <p:pic>
        <p:nvPicPr>
          <p:cNvPr id="57349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00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429000"/>
            <a:ext cx="325278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4" name="Picture 18" descr="msotw9_temp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371600"/>
            <a:ext cx="2755900" cy="18827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838200" y="228600"/>
            <a:ext cx="61229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Decompressive Craniectomy</a:t>
            </a:r>
          </a:p>
        </p:txBody>
      </p:sp>
      <p:pic>
        <p:nvPicPr>
          <p:cNvPr id="58372" name="Picture 8" descr="INFE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35814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9" descr="Cranial Implant (D Rodriguez 200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240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3"/>
          <p:cNvSpPr>
            <a:spLocks noChangeArrowheads="1"/>
          </p:cNvSpPr>
          <p:nvPr/>
        </p:nvSpPr>
        <p:spPr bwMode="auto">
          <a:xfrm>
            <a:off x="1295400" y="3886200"/>
            <a:ext cx="655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Bifrontal craniectomy was effective in resolving refractory intracranial hypertension in 44% of patient</a:t>
            </a:r>
          </a:p>
          <a:p>
            <a:pPr marL="342900" indent="-3429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	</a:t>
            </a:r>
            <a:r>
              <a:rPr lang="en-US" sz="11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(Polin </a:t>
            </a:r>
            <a:r>
              <a:rPr lang="en-US" sz="11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Neurosurgery</a:t>
            </a:r>
            <a:r>
              <a:rPr lang="en-US" sz="11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1997 41(1):84-94)</a:t>
            </a:r>
          </a:p>
          <a:p>
            <a:pPr marL="342900" indent="-3429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endParaRPr lang="en-US" sz="1100" b="1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Pilot study showed efficacy in all 6 patients with refractory elevated ICP</a:t>
            </a:r>
          </a:p>
          <a:p>
            <a:pPr marL="742950" lvl="1" indent="-28575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sz="11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(Ruf </a:t>
            </a:r>
            <a:r>
              <a:rPr lang="en-US" sz="11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Crit Care</a:t>
            </a:r>
            <a:r>
              <a:rPr lang="en-US" sz="11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2003 7(6):R133-8)</a:t>
            </a:r>
          </a:p>
          <a:p>
            <a:pPr marL="742950" lvl="1" indent="-28575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09" charset="0"/>
              <a:buChar char="•"/>
            </a:pPr>
            <a:endParaRPr lang="en-US" sz="1100" b="1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Craniectomy, primary or delayed showed positive influence on outcome and survival on pediatric subpopulation (16)</a:t>
            </a:r>
          </a:p>
          <a:p>
            <a:pPr marL="742950" lvl="1" indent="-28575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sz="11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(Messing-Junger </a:t>
            </a:r>
            <a:r>
              <a:rPr lang="en-US" sz="11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Zentralbl Neurochir</a:t>
            </a:r>
            <a:r>
              <a:rPr lang="en-US" sz="1100" b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2003 64:171-7)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914400" y="2057400"/>
            <a:ext cx="6705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COMPLICATIONS ---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endParaRPr lang="en-US" sz="2000" b="1">
              <a:solidFill>
                <a:srgbClr val="FFFF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Brain shift form overdrainage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Bone flap storage in children is challenging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Frozen flap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Subcutaneous space is small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Demineralization?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</a:pP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Bone resorption in children could be as high as 50% (Grant, Ellenbogen, </a:t>
            </a:r>
            <a:r>
              <a:rPr lang="en-US" sz="2000" b="1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</a:t>
            </a:r>
            <a:r>
              <a:rPr lang="en-US" sz="20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JNS:Spine 2004)</a:t>
            </a: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6248400" y="1828800"/>
          <a:ext cx="2133600" cy="2133600"/>
        </p:xfrm>
        <a:graphic>
          <a:graphicData uri="http://schemas.openxmlformats.org/presentationml/2006/ole">
            <p:oleObj spid="_x0000_s49154" name="Photo Editor Photo" r:id="rId3" imgW="11428571" imgH="11428571" progId="">
              <p:embed/>
            </p:oleObj>
          </a:graphicData>
        </a:graphic>
      </p:graphicFrame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838200" y="228600"/>
            <a:ext cx="61229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Decompressive Craniectomy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14400" y="304800"/>
            <a:ext cx="3978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Lumbar Drainage</a:t>
            </a: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914400" y="1447800"/>
            <a:ext cx="6400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Controversial technique to treat refractory high ICP when ventriculostomy and medical management is ineffective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Levy </a:t>
            </a:r>
            <a:r>
              <a:rPr lang="en-US" sz="20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J Neurosurg</a:t>
            </a: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1995 83(3):453-60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Munch </a:t>
            </a:r>
            <a:r>
              <a:rPr lang="en-US" sz="20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Crit Care Med</a:t>
            </a: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2001 29(5)976-81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Can lead to tonsillar herniation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2 patients, Munch </a:t>
            </a:r>
            <a:r>
              <a:rPr lang="en-US" sz="20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et al Crit Care Med</a:t>
            </a: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2001 29(5)976-81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Baldwin, Rekate </a:t>
            </a:r>
            <a:r>
              <a:rPr lang="en-US" sz="2000" i="1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Pediatr Neurosurg</a:t>
            </a:r>
            <a:r>
              <a:rPr lang="en-US" sz="2000">
                <a:solidFill>
                  <a:srgbClr val="FFFF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 1991-2 17(3):115-20</a:t>
            </a:r>
          </a:p>
        </p:txBody>
      </p:sp>
      <p:pic>
        <p:nvPicPr>
          <p:cNvPr id="60421" name="Picture 9" descr="External ventricular drai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2032000"/>
            <a:ext cx="161925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838200" y="304800"/>
            <a:ext cx="6507163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Controversies in Management</a:t>
            </a:r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914400" y="1524000"/>
            <a:ext cx="6781800" cy="3746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Steroids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Hemodilution 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Hypoglycemia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Prophylactic anticonvulsants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Controlled arterial hypertension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Liquid ventilation / ECMO</a:t>
            </a:r>
          </a:p>
        </p:txBody>
      </p:sp>
      <p:pic>
        <p:nvPicPr>
          <p:cNvPr id="61445" name="Picture 8" descr="msotw9_temp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447800"/>
            <a:ext cx="2514600" cy="2057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pic>
        <p:nvPicPr>
          <p:cNvPr id="62467" name="Picture 6" descr="msotw9_temp0"/>
          <p:cNvPicPr>
            <a:picLocks noChangeAspect="1" noChangeArrowheads="1"/>
          </p:cNvPicPr>
          <p:nvPr/>
        </p:nvPicPr>
        <p:blipFill>
          <a:blip r:embed="rId2">
            <a:lum bright="-12000" contrast="-18000"/>
          </a:blip>
          <a:srcRect/>
          <a:stretch>
            <a:fillRect/>
          </a:stretch>
        </p:blipFill>
        <p:spPr bwMode="auto">
          <a:xfrm>
            <a:off x="790575" y="1117600"/>
            <a:ext cx="7667625" cy="5054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62468" name="Picture 8" descr="msotw9_temp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52400"/>
            <a:ext cx="1719263" cy="2438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838200" y="304800"/>
            <a:ext cx="290353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Cell Damage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38200" y="228600"/>
            <a:ext cx="2466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Prevention</a:t>
            </a: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990600" y="1295400"/>
            <a:ext cx="6556375" cy="4889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 Almost always forgotten!!!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 Simple common sense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 Use available resources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 Child seat enforcement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	Occupant Protection Program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ThinkFirst program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Safe Kids programs </a:t>
            </a:r>
            <a:endParaRPr lang="en-US" sz="3200" b="1">
              <a:solidFill>
                <a:srgbClr val="FAFD00"/>
              </a:solidFill>
              <a:latin typeface="Times New Roman" pitchFamily="-109" charset="0"/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32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914400" y="228600"/>
            <a:ext cx="22701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Outcomes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1066800" y="1752600"/>
            <a:ext cx="6781800" cy="3746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Good = 75%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Moderate = 10%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Severe = 5-10%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Death = 1-5%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Where do we send our HI patients?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Be an eternal, pragmatic optimist!</a:t>
            </a:r>
          </a:p>
        </p:txBody>
      </p:sp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752600"/>
            <a:ext cx="2305050" cy="2514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838200" y="304800"/>
            <a:ext cx="3617913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Mortality Rates </a:t>
            </a:r>
          </a:p>
        </p:txBody>
      </p:sp>
      <p:pic>
        <p:nvPicPr>
          <p:cNvPr id="166917" name="Picture 5" descr="lwf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00200"/>
            <a:ext cx="6477000" cy="4114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1054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914400" y="304800"/>
            <a:ext cx="30353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FFF00"/>
                </a:solidFill>
                <a:latin typeface="Times New Roman" pitchFamily="-109" charset="0"/>
              </a:rPr>
              <a:t>Introduction</a:t>
            </a:r>
          </a:p>
        </p:txBody>
      </p:sp>
      <p:pic>
        <p:nvPicPr>
          <p:cNvPr id="74759" name="Picture 7" descr="msotw9_temp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1295400"/>
            <a:ext cx="6942137" cy="48133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914400" y="228600"/>
            <a:ext cx="24701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Discussion</a:t>
            </a:r>
          </a:p>
        </p:txBody>
      </p:sp>
      <p:sp>
        <p:nvSpPr>
          <p:cNvPr id="67588" name="Rectangle 7"/>
          <p:cNvSpPr>
            <a:spLocks noChangeArrowheads="1"/>
          </p:cNvSpPr>
          <p:nvPr/>
        </p:nvSpPr>
        <p:spPr bwMode="auto">
          <a:xfrm>
            <a:off x="1219200" y="1600200"/>
            <a:ext cx="6781800" cy="43561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Marked increase in diagnosis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Some improvement in outcome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Better understanding of 					pathophysiology and brain injury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Future looks somewhat better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Cautious optimism appropriate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3200" b="1">
              <a:solidFill>
                <a:srgbClr val="FAFD00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0" y="1143000"/>
            <a:ext cx="7696200" cy="5257800"/>
          </a:xfrm>
          <a:prstGeom prst="rect">
            <a:avLst/>
          </a:prstGeo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  <a:p>
            <a:pPr marL="628650" indent="-17145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b="1" kern="0">
              <a:solidFill>
                <a:srgbClr val="FAFD00"/>
              </a:solidFill>
            </a:endParaRPr>
          </a:p>
        </p:txBody>
      </p:sp>
      <p:sp>
        <p:nvSpPr>
          <p:cNvPr id="68611" name="AutoShap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228600"/>
            <a:ext cx="3581400" cy="1143000"/>
          </a:xfrm>
          <a:prstGeom prst="roundRect">
            <a:avLst>
              <a:gd name="adj" fmla="val 21667"/>
            </a:avLst>
          </a:prstGeom>
          <a:noFill/>
          <a:ln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eaLnBrk="1" hangingPunct="1"/>
            <a:r>
              <a:rPr lang="en-US" sz="4000" i="1" smtClean="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Deterioration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600200"/>
            <a:ext cx="7693025" cy="3724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buFont typeface="Wingdings" pitchFamily="-109" charset="2"/>
              <a:buNone/>
            </a:pPr>
            <a:endParaRPr lang="en-US" sz="3200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eaLnBrk="1" hangingPunct="1">
              <a:buFont typeface="Wingdings" pitchFamily="-109" charset="2"/>
              <a:buNone/>
            </a:pPr>
            <a:r>
              <a:rPr lang="en-US" sz="320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“…patients at greatest risk for inadequate diagnosis and treatment [are] those who are predicted to be at relatively low risk of dying…”</a:t>
            </a:r>
          </a:p>
          <a:p>
            <a:pPr eaLnBrk="1" hangingPunct="1">
              <a:buFont typeface="Wingdings" pitchFamily="-109" charset="2"/>
              <a:buNone/>
            </a:pPr>
            <a:endParaRPr lang="en-US" sz="3200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pPr eaLnBrk="1" hangingPunct="1">
              <a:buFont typeface="Wingdings" pitchFamily="-109" charset="2"/>
              <a:buNone/>
            </a:pPr>
            <a:r>
              <a:rPr lang="en-US" sz="1600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Klauber MR, Marshall LF, Luerssen TG, et al.:  Determinants of head injury mortality:  Importance of the low risk patient.  Neurosurgery 24:31-36, 1989</a:t>
            </a:r>
            <a:endParaRPr lang="en-US" sz="1800">
              <a:solidFill>
                <a:srgbClr val="FAFD00"/>
              </a:solidFill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914400" y="304800"/>
            <a:ext cx="24701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Discussion</a:t>
            </a: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1219200" y="1524000"/>
            <a:ext cx="6781800" cy="29892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Incidents that lead to injuries may not be intentional - BUT, they are </a:t>
            </a:r>
            <a:r>
              <a:rPr lang="en-US" sz="4400" b="1" u="sng">
                <a:solidFill>
                  <a:srgbClr val="FAFD00"/>
                </a:solidFill>
                <a:latin typeface="Times New Roman" pitchFamily="-109" charset="0"/>
              </a:rPr>
              <a:t>PREVENTABLE</a:t>
            </a: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endParaRPr lang="en-US" sz="3600" b="1">
              <a:solidFill>
                <a:srgbClr val="FAFD00"/>
              </a:solidFill>
              <a:latin typeface="Times New Roman" pitchFamily="-109" charset="0"/>
            </a:endParaRPr>
          </a:p>
        </p:txBody>
      </p:sp>
      <p:pic>
        <p:nvPicPr>
          <p:cNvPr id="69637" name="Picture 11" descr="voy_child_se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7888" y="4038600"/>
            <a:ext cx="21447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pic>
        <p:nvPicPr>
          <p:cNvPr id="70659" name="Picture 8" descr="msotw9_temp0"/>
          <p:cNvPicPr>
            <a:picLocks noChangeAspect="1" noChangeArrowheads="1"/>
          </p:cNvPicPr>
          <p:nvPr/>
        </p:nvPicPr>
        <p:blipFill>
          <a:blip r:embed="rId2">
            <a:lum bright="6000" contrast="60000"/>
          </a:blip>
          <a:srcRect/>
          <a:stretch>
            <a:fillRect/>
          </a:stretch>
        </p:blipFill>
        <p:spPr bwMode="auto">
          <a:xfrm>
            <a:off x="1447800" y="1371600"/>
            <a:ext cx="6629400" cy="4572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0660" name="Rectangle 12"/>
          <p:cNvSpPr>
            <a:spLocks noChangeArrowheads="1"/>
          </p:cNvSpPr>
          <p:nvPr/>
        </p:nvSpPr>
        <p:spPr bwMode="auto">
          <a:xfrm>
            <a:off x="838200" y="228600"/>
            <a:ext cx="28956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Conclusion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914400" y="304800"/>
            <a:ext cx="2581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Conclusion</a:t>
            </a:r>
          </a:p>
        </p:txBody>
      </p:sp>
      <p:sp>
        <p:nvSpPr>
          <p:cNvPr id="71684" name="Rectangle 7"/>
          <p:cNvSpPr>
            <a:spLocks noChangeArrowheads="1"/>
          </p:cNvSpPr>
          <p:nvPr/>
        </p:nvSpPr>
        <p:spPr bwMode="auto">
          <a:xfrm>
            <a:off x="1600200" y="2209800"/>
            <a:ext cx="6781800" cy="35258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	Optimal care of the child with traumatic brain injury requires timely intervention by a highly specialized group of dedicated individuals.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19200"/>
            <a:ext cx="76962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r>
              <a:rPr lang="en-US" sz="2400" dirty="0" smtClean="0"/>
              <a:t>Jogi V. Pattisapu, </a:t>
            </a:r>
            <a:r>
              <a:rPr lang="en-US" sz="1600" dirty="0" smtClean="0"/>
              <a:t>MD FAAP FACS</a:t>
            </a:r>
            <a:endParaRPr lang="en-US" sz="2400" dirty="0" smtClean="0"/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Emeritus Medical Director</a:t>
            </a: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Arnold Palmer Medical Center</a:t>
            </a: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College of Medicine</a:t>
            </a: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University of Central Florida</a:t>
            </a: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Orlando FL  USA</a:t>
            </a: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dirty="0" smtClean="0">
              <a:solidFill>
                <a:srgbClr val="F3EB00"/>
              </a:solidFill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r>
              <a:rPr lang="en-US" sz="1800" i="1" dirty="0" err="1" smtClean="0">
                <a:solidFill>
                  <a:srgbClr val="FFFF00"/>
                </a:solidFill>
              </a:rPr>
              <a:t>JogiP@mail.UCF.edu</a:t>
            </a:r>
            <a:r>
              <a:rPr lang="en-US" sz="1800" i="1" dirty="0" smtClean="0">
                <a:solidFill>
                  <a:srgbClr val="FFFF00"/>
                </a:solidFill>
              </a:rPr>
              <a:t> </a:t>
            </a: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  <a:p>
            <a:pPr marL="417513">
              <a:tabLst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  <a:tab pos="952500" algn="l"/>
                <a:tab pos="1409700" algn="l"/>
                <a:tab pos="1866900" algn="l"/>
                <a:tab pos="2806700" algn="l"/>
              </a:tabLst>
              <a:defRPr/>
            </a:pPr>
            <a:endParaRPr lang="en-US" sz="1800" i="1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2514600" y="533400"/>
            <a:ext cx="4876800" cy="1185863"/>
          </a:xfrm>
          <a:prstGeom prst="rect">
            <a:avLst/>
          </a:prstGeom>
          <a:gradFill rotWithShape="0">
            <a:gsLst>
              <a:gs pos="0">
                <a:srgbClr val="E5405D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i="1">
                <a:solidFill>
                  <a:srgbClr val="FAFD00"/>
                </a:solidFill>
                <a:latin typeface="Times New Roman" pitchFamily="-109" charset="0"/>
              </a:rPr>
              <a:t>Thank You!</a:t>
            </a:r>
          </a:p>
        </p:txBody>
      </p:sp>
      <p:pic>
        <p:nvPicPr>
          <p:cNvPr id="61451" name="Picture 11" descr="msotw9_temp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86000"/>
            <a:ext cx="3352800" cy="20494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  <p:pic>
        <p:nvPicPr>
          <p:cNvPr id="72709" name="Picture 19" descr="img_footer_uc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4876800"/>
            <a:ext cx="1892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876800"/>
            <a:ext cx="2638425" cy="1177925"/>
          </a:xfrm>
          <a:prstGeom prst="rect">
            <a:avLst/>
          </a:prstGeom>
          <a:noFill/>
          <a:ln w="76200">
            <a:noFill/>
            <a:round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457200"/>
            <a:ext cx="290036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90600" y="2971800"/>
            <a:ext cx="4267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AFD00"/>
                </a:solidFill>
                <a:latin typeface="Times New Roman" pitchFamily="-109" charset="0"/>
              </a:rPr>
              <a:t>Dunning J, Daly JP, Lomas J-P, et al on behalf of the children’s head injury algorithm for the prediction of important clinical events (CHALICE) study group</a:t>
            </a: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1066800" y="1143000"/>
            <a:ext cx="4038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AFD00"/>
                </a:solidFill>
                <a:latin typeface="Times New Roman" pitchFamily="-109" charset="0"/>
              </a:rPr>
              <a:t>Derivation of the children’s head injury algorithm for the prediction of important clinical events decision rule for head injury in children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1066800" y="5867400"/>
            <a:ext cx="3768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AFD00"/>
                </a:solidFill>
                <a:latin typeface="Times New Roman" pitchFamily="-109" charset="0"/>
              </a:rPr>
              <a:t>Arch Dis Child 2006; 91:885-891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1066800" y="4800600"/>
            <a:ext cx="3768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AFD00"/>
                </a:solidFill>
                <a:latin typeface="Times New Roman" pitchFamily="-109" charset="0"/>
              </a:rPr>
              <a:t>Sensitivity 98%.   Scan rate 14%</a:t>
            </a:r>
          </a:p>
        </p:txBody>
      </p:sp>
      <p:sp>
        <p:nvSpPr>
          <p:cNvPr id="22535" name="Rectangle 8"/>
          <p:cNvSpPr>
            <a:spLocks/>
          </p:cNvSpPr>
          <p:nvPr/>
        </p:nvSpPr>
        <p:spPr bwMode="auto">
          <a:xfrm>
            <a:off x="914400" y="333375"/>
            <a:ext cx="2524125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Algorithim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848600" cy="51816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914400" y="1447800"/>
            <a:ext cx="7620000" cy="3873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Falls &lt; 10 y.o.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MVA &gt; 10 y.o.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NAT &lt; 2 y.o.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Sports &gt; 4 y.o.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50% with associated injuries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GCS correlates with outcomes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80% mild, 10% mod., 10% severe</a:t>
            </a:r>
          </a:p>
        </p:txBody>
      </p:sp>
      <p:pic>
        <p:nvPicPr>
          <p:cNvPr id="2355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2590800"/>
            <a:ext cx="1447800" cy="198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57200"/>
            <a:ext cx="2857500" cy="1714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3558" name="Rectangle 8"/>
          <p:cNvSpPr>
            <a:spLocks/>
          </p:cNvSpPr>
          <p:nvPr/>
        </p:nvSpPr>
        <p:spPr bwMode="auto">
          <a:xfrm>
            <a:off x="914400" y="381000"/>
            <a:ext cx="19812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Etiology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914400" y="1524000"/>
            <a:ext cx="7672388" cy="40608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Brain 15% at birth, 3% as adult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Skull / brain relationships vary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Increased water content in children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Diffuse injury more common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Less operative trauma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-109" charset="0"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600" b="1">
                <a:solidFill>
                  <a:srgbClr val="FAFD00"/>
                </a:solidFill>
                <a:latin typeface="Times New Roman" pitchFamily="-109" charset="0"/>
              </a:rPr>
              <a:t> Plasticity of neurologic return</a:t>
            </a:r>
          </a:p>
        </p:txBody>
      </p:sp>
      <p:sp>
        <p:nvSpPr>
          <p:cNvPr id="24580" name="Rectangle 8"/>
          <p:cNvSpPr>
            <a:spLocks/>
          </p:cNvSpPr>
          <p:nvPr/>
        </p:nvSpPr>
        <p:spPr bwMode="auto">
          <a:xfrm>
            <a:off x="838200" y="346075"/>
            <a:ext cx="3719513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  <a:sym typeface="Times New Roman" pitchFamily="-109" charset="0"/>
              </a:rPr>
              <a:t>Pathophysiology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43000"/>
            <a:ext cx="7696200" cy="5257800"/>
          </a:xfrm>
          <a:gradFill rotWithShape="0">
            <a:gsLst>
              <a:gs pos="0">
                <a:srgbClr val="009688">
                  <a:gamma/>
                  <a:shade val="9804"/>
                  <a:invGamma/>
                </a:srgbClr>
              </a:gs>
              <a:gs pos="100000">
                <a:srgbClr val="009688"/>
              </a:gs>
            </a:gsLst>
            <a:lin ang="5400000" scaled="1"/>
          </a:gradFill>
          <a:ln w="50800">
            <a:miter lim="800000"/>
            <a:headEnd/>
            <a:tailEnd/>
          </a:ln>
          <a:effectLst>
            <a:outerShdw blurRad="63500" dist="107763" dir="2700000" algn="ctr" rotWithShape="0">
              <a:srgbClr val="E5405D">
                <a:alpha val="74998"/>
              </a:srgbClr>
            </a:outerShdw>
          </a:effectLst>
        </p:spPr>
        <p:txBody>
          <a:bodyPr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  <a:p>
            <a:pPr marL="628650" indent="-171450">
              <a:tabLst>
                <a:tab pos="914400" algn="l"/>
                <a:tab pos="1371600" algn="l"/>
                <a:tab pos="1828800" algn="l"/>
              </a:tabLst>
              <a:defRPr/>
            </a:pPr>
            <a:endParaRPr lang="en-US" sz="24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914400" y="304800"/>
            <a:ext cx="49672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>
                <a:solidFill>
                  <a:srgbClr val="FAFD00"/>
                </a:solidFill>
                <a:latin typeface="Times New Roman" pitchFamily="-109" charset="0"/>
              </a:rPr>
              <a:t>Monro-Kellie Doctrine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914400" y="1371600"/>
            <a:ext cx="6934200" cy="43561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V </a:t>
            </a:r>
            <a:r>
              <a:rPr lang="en-US" sz="3200" b="1" baseline="-25000">
                <a:solidFill>
                  <a:srgbClr val="FAFD00"/>
                </a:solidFill>
                <a:latin typeface="Times New Roman" pitchFamily="-109" charset="0"/>
              </a:rPr>
              <a:t>blood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+ V </a:t>
            </a:r>
            <a:r>
              <a:rPr lang="en-US" sz="3200" b="1" baseline="-25000">
                <a:solidFill>
                  <a:srgbClr val="FAFD00"/>
                </a:solidFill>
                <a:latin typeface="Times New Roman" pitchFamily="-109" charset="0"/>
              </a:rPr>
              <a:t>CSF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+ V </a:t>
            </a:r>
            <a:r>
              <a:rPr lang="en-US" sz="3200" b="1" baseline="-25000">
                <a:solidFill>
                  <a:srgbClr val="FAFD00"/>
                </a:solidFill>
                <a:latin typeface="Times New Roman" pitchFamily="-109" charset="0"/>
              </a:rPr>
              <a:t>brain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= V </a:t>
            </a:r>
            <a:r>
              <a:rPr lang="en-US" sz="3200" b="1" baseline="-25000">
                <a:solidFill>
                  <a:srgbClr val="FAFD00"/>
                </a:solidFill>
                <a:latin typeface="Times New Roman" pitchFamily="-109" charset="0"/>
              </a:rPr>
              <a:t>total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 baseline="-25000">
                <a:solidFill>
                  <a:srgbClr val="FAFD00"/>
                </a:solidFill>
                <a:latin typeface="Times New Roman" pitchFamily="-109" charset="0"/>
              </a:rPr>
              <a:t> </a:t>
            </a: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Intracranial space is limited!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Hypothesis proposed in 1783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Cushing popularized concept in 1902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CPP = MAP - ICP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~ 50 mm Hg adequate in children  </a:t>
            </a:r>
          </a:p>
          <a:p>
            <a:pPr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r"/>
                <a:tab pos="914400" algn="r"/>
                <a:tab pos="1371600" algn="r"/>
                <a:tab pos="1828800" algn="r"/>
              </a:tabLst>
            </a:pPr>
            <a:r>
              <a:rPr lang="en-US" sz="3200" b="1">
                <a:solidFill>
                  <a:srgbClr val="FAFD00"/>
                </a:solidFill>
                <a:latin typeface="Times New Roman" pitchFamily="-109" charset="0"/>
              </a:rPr>
              <a:t> Ultimate goal = adequate CPP</a:t>
            </a:r>
          </a:p>
        </p:txBody>
      </p:sp>
      <p:pic>
        <p:nvPicPr>
          <p:cNvPr id="175112" name="Picture 8" descr="lwf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533400"/>
            <a:ext cx="2362200" cy="1641475"/>
          </a:xfrm>
          <a:prstGeom prst="rect">
            <a:avLst/>
          </a:prstGeom>
          <a:solidFill>
            <a:srgbClr val="000099"/>
          </a:solidFill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">
      <a:dk1>
        <a:srgbClr val="E5405D"/>
      </a:dk1>
      <a:lt1>
        <a:srgbClr val="FAFD00"/>
      </a:lt1>
      <a:dk2>
        <a:srgbClr val="0502FF"/>
      </a:dk2>
      <a:lt2>
        <a:srgbClr val="000000"/>
      </a:lt2>
      <a:accent1>
        <a:srgbClr val="000000"/>
      </a:accent1>
      <a:accent2>
        <a:srgbClr val="333399"/>
      </a:accent2>
      <a:accent3>
        <a:srgbClr val="AAAAFF"/>
      </a:accent3>
      <a:accent4>
        <a:srgbClr val="D6D8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 Narrow"/>
        <a:ea typeface="ヒラギノ角ゴ ProN W6"/>
        <a:cs typeface="ヒラギノ角ゴ ProN W6"/>
      </a:majorFont>
      <a:minorFont>
        <a:latin typeface="Arial Narrow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76200" cap="flat" cmpd="sng" algn="ctr">
          <a:solidFill>
            <a:srgbClr val="FAFD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FAFD00"/>
            </a:solidFill>
            <a:effectLst/>
            <a:latin typeface="Times New Roman" pitchFamily="-105" charset="0"/>
            <a:ea typeface="ヒラギノ明朝 ProN W6" pitchFamily="-105" charset="-128"/>
            <a:cs typeface="ヒラギノ明朝 ProN W6" pitchFamily="-105" charset="-128"/>
            <a:sym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76200" cap="flat" cmpd="sng" algn="ctr">
          <a:solidFill>
            <a:srgbClr val="FAFD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FAFD00"/>
            </a:solidFill>
            <a:effectLst/>
            <a:latin typeface="Times New Roman" pitchFamily="-105" charset="0"/>
            <a:ea typeface="ヒラギノ明朝 ProN W6" pitchFamily="-105" charset="-128"/>
            <a:cs typeface="ヒラギノ明朝 ProN W6" pitchFamily="-105" charset="-128"/>
            <a:sym typeface="Times New Roman" pitchFamily="-105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DFCA"/>
      </a:dk2>
      <a:lt2>
        <a:srgbClr val="FAFD00"/>
      </a:lt2>
      <a:accent1>
        <a:srgbClr val="FF5008"/>
      </a:accent1>
      <a:accent2>
        <a:srgbClr val="FE9B03"/>
      </a:accent2>
      <a:accent3>
        <a:srgbClr val="AAECE1"/>
      </a:accent3>
      <a:accent4>
        <a:srgbClr val="DADADA"/>
      </a:accent4>
      <a:accent5>
        <a:srgbClr val="FFB3AA"/>
      </a:accent5>
      <a:accent6>
        <a:srgbClr val="E68C02"/>
      </a:accent6>
      <a:hlink>
        <a:srgbClr val="EAEC5E"/>
      </a:hlink>
      <a:folHlink>
        <a:srgbClr val="8CF4EA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762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chemeClr val="tx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762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chemeClr val="tx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2070</Words>
  <Application>Microsoft Macintosh PowerPoint</Application>
  <PresentationFormat>On-screen Show (4:3)</PresentationFormat>
  <Paragraphs>632</Paragraphs>
  <Slides>55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1_Office Theme</vt:lpstr>
      <vt:lpstr>Default Design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Deterioration</vt:lpstr>
      <vt:lpstr>Slide 52</vt:lpstr>
      <vt:lpstr>Slide 53</vt:lpstr>
      <vt:lpstr>Slide 54</vt:lpstr>
      <vt:lpstr>Slide 55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Annapurna Pattisapu</dc:creator>
  <cp:lastModifiedBy>Reviewer 2</cp:lastModifiedBy>
  <cp:revision>3</cp:revision>
  <dcterms:created xsi:type="dcterms:W3CDTF">2010-08-16T18:40:58Z</dcterms:created>
  <dcterms:modified xsi:type="dcterms:W3CDTF">2010-08-16T18:44:41Z</dcterms:modified>
</cp:coreProperties>
</file>