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9"/>
  </p:notesMasterIdLst>
  <p:sldIdLst>
    <p:sldId id="256" r:id="rId2"/>
    <p:sldId id="298" r:id="rId3"/>
    <p:sldId id="262" r:id="rId4"/>
    <p:sldId id="299" r:id="rId5"/>
    <p:sldId id="260" r:id="rId6"/>
    <p:sldId id="261" r:id="rId7"/>
    <p:sldId id="264" r:id="rId8"/>
    <p:sldId id="265" r:id="rId9"/>
    <p:sldId id="266" r:id="rId10"/>
    <p:sldId id="301" r:id="rId11"/>
    <p:sldId id="302" r:id="rId12"/>
    <p:sldId id="291" r:id="rId13"/>
    <p:sldId id="269" r:id="rId14"/>
    <p:sldId id="306" r:id="rId15"/>
    <p:sldId id="271" r:id="rId16"/>
    <p:sldId id="275" r:id="rId17"/>
    <p:sldId id="276" r:id="rId18"/>
    <p:sldId id="277" r:id="rId19"/>
    <p:sldId id="279" r:id="rId20"/>
    <p:sldId id="281" r:id="rId21"/>
    <p:sldId id="304" r:id="rId22"/>
    <p:sldId id="307" r:id="rId23"/>
    <p:sldId id="316" r:id="rId24"/>
    <p:sldId id="312" r:id="rId25"/>
    <p:sldId id="315" r:id="rId26"/>
    <p:sldId id="305" r:id="rId27"/>
    <p:sldId id="308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D02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82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1B33-9951-4CF7-A495-11E0712A00EF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5C0A-A556-44EC-8A92-FB6D7E8A75AD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5C0A-A556-44EC-8A92-FB6D7E8A75AD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5C0A-A556-44EC-8A92-FB6D7E8A75AD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E708F51-E0EE-4E40-9620-B49138123A24}" type="datetimeFigureOut">
              <a:rPr lang="es-AR" smtClean="0"/>
              <a:pPr/>
              <a:t>7/29/10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E2790E-F129-4B00-9936-52A78306F77F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19.jpeg"/><Relationship Id="rId5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5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786842" cy="1928826"/>
          </a:xfrm>
          <a:solidFill>
            <a:schemeClr val="bg1"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AR" sz="5400" b="1" dirty="0" smtClean="0"/>
              <a:t>Foramen Magnum </a:t>
            </a:r>
            <a:br>
              <a:rPr lang="es-AR" sz="5400" b="1" dirty="0" smtClean="0"/>
            </a:br>
            <a:r>
              <a:rPr lang="es-AR" sz="6600" b="1" dirty="0" smtClean="0"/>
              <a:t> </a:t>
            </a:r>
            <a:r>
              <a:rPr lang="es-AR" sz="5400" b="1" dirty="0" smtClean="0">
                <a:solidFill>
                  <a:srgbClr val="FFFF00"/>
                </a:solidFill>
              </a:rPr>
              <a:t>Meningiomas</a:t>
            </a:r>
            <a:endParaRPr lang="es-AR" sz="5400" b="1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508760"/>
          </a:xfrm>
        </p:spPr>
        <p:txBody>
          <a:bodyPr>
            <a:noAutofit/>
          </a:bodyPr>
          <a:lstStyle/>
          <a:p>
            <a:pPr algn="ctr"/>
            <a:endParaRPr lang="es-AR" sz="3100" b="1" dirty="0" smtClean="0"/>
          </a:p>
          <a:p>
            <a:pPr algn="ctr"/>
            <a:endParaRPr lang="es-AR" sz="3100" b="1" dirty="0" smtClean="0"/>
          </a:p>
          <a:p>
            <a:pPr algn="ctr"/>
            <a:endParaRPr lang="es-AR" sz="3100" b="1" dirty="0" smtClean="0"/>
          </a:p>
          <a:p>
            <a:pPr algn="ctr"/>
            <a:endParaRPr lang="es-AR" sz="3100" b="1" dirty="0" smtClean="0"/>
          </a:p>
          <a:p>
            <a:pPr algn="ctr"/>
            <a:r>
              <a:rPr lang="es-AR" sz="3100" b="1" dirty="0" smtClean="0"/>
              <a:t>The Sixth Annual International Neurosurgery  Conference</a:t>
            </a:r>
          </a:p>
          <a:p>
            <a:pPr algn="ctr"/>
            <a:r>
              <a:rPr lang="es-AR" sz="3100" b="1" dirty="0" smtClean="0"/>
              <a:t>21-28 August 2010</a:t>
            </a:r>
          </a:p>
          <a:p>
            <a:pPr algn="ctr"/>
            <a:endParaRPr lang="es-AR" sz="3100" b="1" dirty="0" smtClean="0"/>
          </a:p>
          <a:p>
            <a:pPr algn="ctr"/>
            <a:r>
              <a:rPr lang="es-AR" sz="3100" dirty="0" smtClean="0">
                <a:solidFill>
                  <a:srgbClr val="FF0000"/>
                </a:solidFill>
              </a:rPr>
              <a:t>Ajler Pablo</a:t>
            </a:r>
          </a:p>
          <a:p>
            <a:pPr algn="ctr"/>
            <a:r>
              <a:rPr lang="es-AR" sz="3100" dirty="0" smtClean="0">
                <a:solidFill>
                  <a:srgbClr val="FF0000"/>
                </a:solidFill>
              </a:rPr>
              <a:t> Vecchi E,Knezevich F., Landriel F.,Hem S., Carrizo A.</a:t>
            </a:r>
          </a:p>
          <a:p>
            <a:pPr algn="ctr"/>
            <a:r>
              <a:rPr lang="es-AR" sz="3100" dirty="0" smtClean="0">
                <a:solidFill>
                  <a:srgbClr val="FFFF00"/>
                </a:solidFill>
              </a:rPr>
              <a:t>pablo.ajler@hospitalitaliano.org.ar</a:t>
            </a:r>
          </a:p>
          <a:p>
            <a:pPr algn="ctr"/>
            <a:r>
              <a:rPr lang="es-AR" sz="3100" dirty="0" smtClean="0">
                <a:solidFill>
                  <a:srgbClr val="FFFF00"/>
                </a:solidFill>
              </a:rPr>
              <a:t> www.hospitalitaliano.org.ar</a:t>
            </a:r>
            <a:endParaRPr lang="es-AR" sz="31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AR" u="sng" dirty="0" smtClean="0"/>
              <a:t>Surgical Approach Planning</a:t>
            </a:r>
          </a:p>
          <a:p>
            <a:pPr algn="ctr">
              <a:buNone/>
            </a:pPr>
            <a:endParaRPr lang="es-AR" u="sng" dirty="0" smtClean="0"/>
          </a:p>
          <a:p>
            <a:r>
              <a:rPr lang="es-AR" dirty="0" err="1" smtClean="0"/>
              <a:t>Magnetic</a:t>
            </a:r>
            <a:r>
              <a:rPr lang="es-AR" dirty="0" smtClean="0"/>
              <a:t> </a:t>
            </a:r>
            <a:r>
              <a:rPr lang="es-AR" dirty="0" err="1" smtClean="0"/>
              <a:t>Resonance</a:t>
            </a:r>
            <a:r>
              <a:rPr lang="es-AR" dirty="0" smtClean="0"/>
              <a:t> </a:t>
            </a:r>
            <a:r>
              <a:rPr lang="es-AR" dirty="0" err="1" smtClean="0"/>
              <a:t>Imaging</a:t>
            </a:r>
            <a:r>
              <a:rPr lang="es-AR" dirty="0" smtClean="0"/>
              <a:t> (MRI) </a:t>
            </a:r>
          </a:p>
          <a:p>
            <a:r>
              <a:rPr lang="es-AR" dirty="0" err="1" smtClean="0"/>
              <a:t>Computed</a:t>
            </a:r>
            <a:r>
              <a:rPr lang="es-AR" dirty="0" smtClean="0"/>
              <a:t> </a:t>
            </a:r>
            <a:r>
              <a:rPr lang="es-AR" dirty="0" err="1" smtClean="0"/>
              <a:t>Tomography</a:t>
            </a:r>
            <a:r>
              <a:rPr lang="es-AR" dirty="0" smtClean="0"/>
              <a:t> (CT)</a:t>
            </a:r>
          </a:p>
          <a:p>
            <a:r>
              <a:rPr lang="es-AR" dirty="0" err="1" smtClean="0"/>
              <a:t>Angiography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857224" y="500042"/>
            <a:ext cx="7455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Foramen Magnum </a:t>
            </a:r>
            <a:r>
              <a:rPr lang="es-AR" sz="4000" spc="-100" dirty="0" err="1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Meningiomas</a:t>
            </a:r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28662" y="1600200"/>
            <a:ext cx="7772400" cy="4829164"/>
          </a:xfrm>
        </p:spPr>
        <p:txBody>
          <a:bodyPr/>
          <a:lstStyle/>
          <a:p>
            <a:pPr algn="ctr">
              <a:buNone/>
            </a:pPr>
            <a:r>
              <a:rPr lang="es-AR" u="sng" dirty="0" smtClean="0"/>
              <a:t>Surgical Approach Planning </a:t>
            </a:r>
          </a:p>
          <a:p>
            <a:pPr algn="ctr">
              <a:buNone/>
            </a:pPr>
            <a:r>
              <a:rPr lang="es-AR" u="sng" dirty="0" smtClean="0"/>
              <a:t>-Tumor Location-</a:t>
            </a:r>
          </a:p>
          <a:p>
            <a:r>
              <a:rPr lang="es-AR" dirty="0" err="1" smtClean="0"/>
              <a:t>Intradural</a:t>
            </a:r>
            <a:r>
              <a:rPr lang="es-AR" dirty="0" smtClean="0"/>
              <a:t> / </a:t>
            </a:r>
            <a:r>
              <a:rPr lang="es-AR" dirty="0" err="1" smtClean="0"/>
              <a:t>extradural</a:t>
            </a:r>
            <a:r>
              <a:rPr lang="es-AR" dirty="0" smtClean="0"/>
              <a:t> / </a:t>
            </a:r>
            <a:r>
              <a:rPr lang="es-AR" dirty="0" err="1" smtClean="0"/>
              <a:t>intra-extradural</a:t>
            </a:r>
            <a:endParaRPr lang="es-AR" dirty="0" smtClean="0"/>
          </a:p>
          <a:p>
            <a:r>
              <a:rPr lang="es-AR" dirty="0" smtClean="0"/>
              <a:t>Anterior / lateral/ posterior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785786" y="500042"/>
            <a:ext cx="7455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Foramen Magnum </a:t>
            </a:r>
            <a:r>
              <a:rPr lang="es-AR" sz="4000" spc="-100" dirty="0" err="1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Meningiomas</a:t>
            </a:r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DSC05458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25000" r="4411"/>
          <a:stretch>
            <a:fillRect/>
          </a:stretch>
        </p:blipFill>
        <p:spPr>
          <a:xfrm>
            <a:off x="6500826" y="3929066"/>
            <a:ext cx="2286016" cy="242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 descr="Imagen6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500430" y="4143380"/>
            <a:ext cx="2857520" cy="214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 descr="DSC044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143380"/>
            <a:ext cx="2857488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" y="2133600"/>
            <a:ext cx="8429684" cy="17543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pitchFamily="34" charset="0"/>
              <a:buChar char="•"/>
            </a:pP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Far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 lateral </a:t>
            </a: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or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  </a:t>
            </a: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postero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-lateral </a:t>
            </a: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suboccipital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 (</a:t>
            </a: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trans-condylar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or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retrocondilar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es-AR" sz="3600" b="1" dirty="0" err="1" smtClean="0">
                <a:solidFill>
                  <a:srgbClr val="FFFF00"/>
                </a:solidFill>
                <a:ea typeface="+mj-ea"/>
                <a:cs typeface="+mj-cs"/>
              </a:rPr>
              <a:t>Midline</a:t>
            </a:r>
            <a:r>
              <a:rPr lang="es-AR" sz="3600" b="1" dirty="0" smtClean="0">
                <a:solidFill>
                  <a:srgbClr val="FFFF00"/>
                </a:solidFill>
                <a:ea typeface="+mj-ea"/>
                <a:cs typeface="+mj-cs"/>
              </a:rPr>
              <a:t> Posterior</a:t>
            </a:r>
            <a:endParaRPr lang="es-AR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990600"/>
            <a:ext cx="4036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Surgical Approach</a:t>
            </a:r>
            <a:endParaRPr lang="en-US" sz="4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>
                <a:solidFill>
                  <a:srgbClr val="FFFF00"/>
                </a:solidFill>
              </a:rPr>
              <a:t>Surgical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r>
              <a:rPr lang="es-AR" dirty="0" err="1" smtClean="0">
                <a:solidFill>
                  <a:srgbClr val="FFFF00"/>
                </a:solidFill>
              </a:rPr>
              <a:t>Aspects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Sitting</a:t>
            </a:r>
            <a:r>
              <a:rPr lang="es-AR" dirty="0" smtClean="0"/>
              <a:t> Position</a:t>
            </a:r>
          </a:p>
          <a:p>
            <a:r>
              <a:rPr lang="es-AR" dirty="0" smtClean="0"/>
              <a:t>Head in neutral position (</a:t>
            </a:r>
            <a:r>
              <a:rPr lang="es-AR" dirty="0" err="1" smtClean="0"/>
              <a:t>flexion</a:t>
            </a:r>
            <a:r>
              <a:rPr lang="es-AR" dirty="0" smtClean="0"/>
              <a:t> </a:t>
            </a:r>
            <a:r>
              <a:rPr lang="es-AR" dirty="0" err="1" smtClean="0"/>
              <a:t>worsen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compression</a:t>
            </a:r>
            <a:r>
              <a:rPr lang="es-AR" dirty="0" smtClean="0"/>
              <a:t>)</a:t>
            </a:r>
          </a:p>
          <a:p>
            <a:r>
              <a:rPr lang="es-AR" dirty="0" err="1" smtClean="0"/>
              <a:t>Somatosensory</a:t>
            </a:r>
            <a:r>
              <a:rPr lang="es-AR" dirty="0" smtClean="0"/>
              <a:t> </a:t>
            </a:r>
            <a:r>
              <a:rPr lang="es-AR" dirty="0" err="1" smtClean="0"/>
              <a:t>evoked</a:t>
            </a:r>
            <a:r>
              <a:rPr lang="es-AR" dirty="0" smtClean="0"/>
              <a:t> </a:t>
            </a:r>
            <a:r>
              <a:rPr lang="es-AR" dirty="0" err="1" smtClean="0"/>
              <a:t>potentials</a:t>
            </a:r>
            <a:endParaRPr lang="es-AR" dirty="0" smtClean="0"/>
          </a:p>
          <a:p>
            <a:r>
              <a:rPr lang="es-AR" dirty="0" err="1" smtClean="0"/>
              <a:t>Brainstem</a:t>
            </a:r>
            <a:r>
              <a:rPr lang="es-AR" dirty="0" smtClean="0"/>
              <a:t> </a:t>
            </a:r>
            <a:r>
              <a:rPr lang="es-AR" dirty="0" err="1" smtClean="0"/>
              <a:t>Auditory</a:t>
            </a:r>
            <a:r>
              <a:rPr lang="es-AR" dirty="0" smtClean="0"/>
              <a:t> </a:t>
            </a:r>
            <a:r>
              <a:rPr lang="es-AR" dirty="0" err="1" smtClean="0"/>
              <a:t>evoked</a:t>
            </a:r>
            <a:r>
              <a:rPr lang="es-AR" dirty="0" smtClean="0"/>
              <a:t> </a:t>
            </a:r>
            <a:r>
              <a:rPr lang="es-AR" dirty="0" err="1" smtClean="0"/>
              <a:t>potentials</a:t>
            </a:r>
            <a:endParaRPr lang="es-AR" dirty="0" smtClean="0"/>
          </a:p>
        </p:txBody>
      </p:sp>
      <p:cxnSp>
        <p:nvCxnSpPr>
          <p:cNvPr id="4" name="3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28662" y="500042"/>
            <a:ext cx="7455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Foramen Magnum </a:t>
            </a:r>
            <a:r>
              <a:rPr lang="es-AR" sz="4000" spc="-100" dirty="0" err="1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Meningiomas</a:t>
            </a:r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714480" y="1357298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6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s-AR" sz="2800" dirty="0" smtClean="0"/>
              <a:t>Eigth (8) F.M. Meningiomas(2000-2010)</a:t>
            </a:r>
          </a:p>
          <a:p>
            <a:r>
              <a:rPr lang="es-AR" sz="2800" u="sng" dirty="0" err="1" smtClean="0">
                <a:solidFill>
                  <a:srgbClr val="FF0000"/>
                </a:solidFill>
              </a:rPr>
              <a:t>Approach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AR" sz="2800" dirty="0" smtClean="0"/>
              <a:t>5 </a:t>
            </a:r>
            <a:r>
              <a:rPr lang="es-AR" sz="2800" dirty="0" err="1" smtClean="0"/>
              <a:t>Far</a:t>
            </a:r>
            <a:r>
              <a:rPr lang="es-AR" sz="2800" dirty="0" smtClean="0"/>
              <a:t> lateral</a:t>
            </a:r>
            <a:endParaRPr lang="en-US" sz="2800" dirty="0" smtClean="0"/>
          </a:p>
          <a:p>
            <a:pPr>
              <a:buNone/>
            </a:pPr>
            <a:r>
              <a:rPr lang="es-AR" sz="2800" dirty="0" smtClean="0"/>
              <a:t>3 Midline Posterior</a:t>
            </a:r>
            <a:endParaRPr lang="en-US" sz="2800" dirty="0" smtClean="0"/>
          </a:p>
          <a:p>
            <a:r>
              <a:rPr lang="es-AR" sz="2800" u="sng" dirty="0" err="1" smtClean="0">
                <a:solidFill>
                  <a:srgbClr val="FF0000"/>
                </a:solidFill>
              </a:rPr>
              <a:t>Resection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AR" sz="2800" dirty="0" smtClean="0"/>
              <a:t>100% GTR (gross total removal ) </a:t>
            </a:r>
          </a:p>
          <a:p>
            <a:r>
              <a:rPr lang="es-AR" sz="2800" dirty="0" smtClean="0">
                <a:solidFill>
                  <a:srgbClr val="FF0000"/>
                </a:solidFill>
              </a:rPr>
              <a:t>No </a:t>
            </a:r>
            <a:r>
              <a:rPr lang="es-AR" sz="2800" dirty="0" err="1" smtClean="0">
                <a:solidFill>
                  <a:srgbClr val="FF0000"/>
                </a:solidFill>
              </a:rPr>
              <a:t>mortality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AR" sz="2800" dirty="0" err="1" smtClean="0"/>
              <a:t>Inmediate</a:t>
            </a:r>
            <a:r>
              <a:rPr lang="es-AR" sz="2800" dirty="0" smtClean="0"/>
              <a:t> </a:t>
            </a:r>
            <a:r>
              <a:rPr lang="es-AR" sz="2800" dirty="0" err="1" smtClean="0"/>
              <a:t>Morbidity</a:t>
            </a:r>
            <a:r>
              <a:rPr lang="es-AR" sz="2800" dirty="0" smtClean="0"/>
              <a:t>: 28.7% (2 </a:t>
            </a:r>
            <a:r>
              <a:rPr lang="es-AR" sz="2800" dirty="0" err="1" smtClean="0"/>
              <a:t>patients</a:t>
            </a:r>
            <a:r>
              <a:rPr lang="es-AR" sz="2800" dirty="0" smtClean="0"/>
              <a:t>)</a:t>
            </a:r>
          </a:p>
          <a:p>
            <a:pPr>
              <a:buNone/>
            </a:pPr>
            <a:r>
              <a:rPr lang="es-AR" sz="2800" dirty="0" smtClean="0"/>
              <a:t>Long </a:t>
            </a:r>
            <a:r>
              <a:rPr lang="es-AR" sz="2800" dirty="0" err="1" smtClean="0"/>
              <a:t>term</a:t>
            </a:r>
            <a:r>
              <a:rPr lang="es-AR" sz="2800" dirty="0" smtClean="0"/>
              <a:t> </a:t>
            </a:r>
            <a:r>
              <a:rPr lang="es-AR" sz="2800" dirty="0" err="1" smtClean="0"/>
              <a:t>morbidity</a:t>
            </a:r>
            <a:r>
              <a:rPr lang="es-AR" sz="2800" dirty="0" smtClean="0"/>
              <a:t>: 14.28%(1 </a:t>
            </a:r>
            <a:r>
              <a:rPr lang="es-AR" sz="2800" dirty="0" err="1" smtClean="0"/>
              <a:t>patient</a:t>
            </a:r>
            <a:r>
              <a:rPr lang="es-AR" sz="2800" dirty="0" smtClean="0"/>
              <a:t>)</a:t>
            </a:r>
          </a:p>
          <a:p>
            <a:pPr>
              <a:buNone/>
            </a:pPr>
            <a:r>
              <a:rPr lang="es-AR" sz="2800" dirty="0" smtClean="0"/>
              <a:t> </a:t>
            </a:r>
          </a:p>
          <a:p>
            <a:pPr fontAlgn="t"/>
            <a:endParaRPr lang="en-US" sz="2800" dirty="0" smtClean="0"/>
          </a:p>
          <a:p>
            <a:pPr algn="ctr">
              <a:buNone/>
            </a:pPr>
            <a:endParaRPr lang="es-A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9561"/>
          <a:stretch>
            <a:fillRect/>
          </a:stretch>
        </p:blipFill>
        <p:spPr>
          <a:xfrm>
            <a:off x="0" y="0"/>
            <a:ext cx="8420364" cy="571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4500570"/>
            <a:ext cx="2456122" cy="1200329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43 </a:t>
            </a:r>
            <a:r>
              <a:rPr lang="es-AR" dirty="0" err="1" smtClean="0">
                <a:solidFill>
                  <a:schemeClr val="bg1"/>
                </a:solidFill>
              </a:rPr>
              <a:t>y.o.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female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Cervico</a:t>
            </a:r>
            <a:r>
              <a:rPr lang="es-AR" dirty="0" smtClean="0">
                <a:solidFill>
                  <a:schemeClr val="bg1"/>
                </a:solidFill>
              </a:rPr>
              <a:t>-occipital </a:t>
            </a:r>
            <a:r>
              <a:rPr lang="es-AR" dirty="0" err="1" smtClean="0">
                <a:solidFill>
                  <a:schemeClr val="bg1"/>
                </a:solidFill>
              </a:rPr>
              <a:t>pain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Paresthesia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upper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s-AR" dirty="0" err="1" smtClean="0">
                <a:solidFill>
                  <a:schemeClr val="bg1"/>
                </a:solidFill>
              </a:rPr>
              <a:t>limbs</a:t>
            </a:r>
            <a:endParaRPr lang="es-AR" dirty="0" smtClean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3 Marcador de contenido" descr="Imagen2.jpg"/>
          <p:cNvPicPr>
            <a:picLocks noChangeAspect="1"/>
          </p:cNvPicPr>
          <p:nvPr/>
        </p:nvPicPr>
        <p:blipFill>
          <a:blip r:embed="rId3" cstate="print"/>
          <a:srcRect t="7260"/>
          <a:stretch>
            <a:fillRect/>
          </a:stretch>
        </p:blipFill>
        <p:spPr>
          <a:xfrm>
            <a:off x="2786050" y="1714488"/>
            <a:ext cx="6031940" cy="419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3 Marcador de contenido" descr="Imagen3.jpg"/>
          <p:cNvPicPr>
            <a:picLocks noChangeAspect="1"/>
          </p:cNvPicPr>
          <p:nvPr/>
        </p:nvPicPr>
        <p:blipFill>
          <a:blip r:embed="rId4" cstate="print"/>
          <a:srcRect l="13491" t="10417" r="11348"/>
          <a:stretch>
            <a:fillRect/>
          </a:stretch>
        </p:blipFill>
        <p:spPr>
          <a:xfrm>
            <a:off x="3000364" y="928670"/>
            <a:ext cx="5572164" cy="498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4.jpg"/>
          <p:cNvPicPr>
            <a:picLocks noChangeAspect="1"/>
          </p:cNvPicPr>
          <p:nvPr/>
        </p:nvPicPr>
        <p:blipFill>
          <a:blip r:embed="rId2" cstate="print"/>
          <a:srcRect l="20574" r="20125"/>
          <a:stretch>
            <a:fillRect/>
          </a:stretch>
        </p:blipFill>
        <p:spPr>
          <a:xfrm>
            <a:off x="5429256" y="500042"/>
            <a:ext cx="3500462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Marcador de contenido" descr="Imagen1.jpg"/>
          <p:cNvPicPr>
            <a:picLocks noChangeAspect="1"/>
          </p:cNvPicPr>
          <p:nvPr/>
        </p:nvPicPr>
        <p:blipFill>
          <a:blip r:embed="rId3" cstate="print"/>
          <a:srcRect t="9561"/>
          <a:stretch>
            <a:fillRect/>
          </a:stretch>
        </p:blipFill>
        <p:spPr>
          <a:xfrm>
            <a:off x="285720" y="1142984"/>
            <a:ext cx="5026747" cy="341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285860"/>
            <a:ext cx="5143504" cy="385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Imagen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9950"/>
          <a:stretch>
            <a:fillRect/>
          </a:stretch>
        </p:blipFill>
        <p:spPr>
          <a:xfrm>
            <a:off x="214282" y="1857364"/>
            <a:ext cx="4784286" cy="323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6286544" cy="471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214282" y="428604"/>
            <a:ext cx="2643206" cy="92333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36 yo </a:t>
            </a:r>
            <a:r>
              <a:rPr lang="es-AR" dirty="0" err="1" smtClean="0">
                <a:solidFill>
                  <a:schemeClr val="bg1"/>
                </a:solidFill>
              </a:rPr>
              <a:t>female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Cervico</a:t>
            </a:r>
            <a:r>
              <a:rPr lang="es-AR" dirty="0" smtClean="0">
                <a:solidFill>
                  <a:schemeClr val="bg1"/>
                </a:solidFill>
              </a:rPr>
              <a:t> occipital </a:t>
            </a:r>
            <a:r>
              <a:rPr lang="es-AR" dirty="0" err="1" smtClean="0">
                <a:solidFill>
                  <a:schemeClr val="bg1"/>
                </a:solidFill>
              </a:rPr>
              <a:t>pain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Gait</a:t>
            </a:r>
            <a:r>
              <a:rPr lang="es-AR" dirty="0" smtClean="0">
                <a:solidFill>
                  <a:schemeClr val="bg1"/>
                </a:solidFill>
              </a:rPr>
              <a:t> ataxia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6" name="5 Imagen" descr="Imagen6.jpg"/>
          <p:cNvPicPr>
            <a:picLocks noChangeAspect="1"/>
          </p:cNvPicPr>
          <p:nvPr/>
        </p:nvPicPr>
        <p:blipFill>
          <a:blip r:embed="rId3" cstate="print"/>
          <a:srcRect l="6777" r="12505"/>
          <a:stretch>
            <a:fillRect/>
          </a:stretch>
        </p:blipFill>
        <p:spPr>
          <a:xfrm>
            <a:off x="3143240" y="1071546"/>
            <a:ext cx="5072098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8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20299" r="20299"/>
          <a:stretch>
            <a:fillRect/>
          </a:stretch>
        </p:blipFill>
        <p:spPr>
          <a:xfrm>
            <a:off x="5143440" y="428604"/>
            <a:ext cx="4000560" cy="5053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Imagen7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12635" r="16817"/>
          <a:stretch>
            <a:fillRect/>
          </a:stretch>
        </p:blipFill>
        <p:spPr>
          <a:xfrm>
            <a:off x="214282" y="357166"/>
            <a:ext cx="4786346" cy="509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12064"/>
            <a:ext cx="8043890" cy="914400"/>
          </a:xfrm>
        </p:spPr>
        <p:txBody>
          <a:bodyPr/>
          <a:lstStyle/>
          <a:p>
            <a:r>
              <a:rPr lang="es-AR" dirty="0" err="1" smtClean="0">
                <a:solidFill>
                  <a:srgbClr val="FFFF00"/>
                </a:solidFill>
              </a:rPr>
              <a:t>ForamenMagnum</a:t>
            </a:r>
            <a:r>
              <a:rPr lang="es-AR" dirty="0" smtClean="0">
                <a:solidFill>
                  <a:srgbClr val="FFFF00"/>
                </a:solidFill>
              </a:rPr>
              <a:t>(FM) </a:t>
            </a:r>
            <a:r>
              <a:rPr lang="es-AR" dirty="0" err="1" smtClean="0">
                <a:solidFill>
                  <a:srgbClr val="FFFF00"/>
                </a:solidFill>
              </a:rPr>
              <a:t>Meningiomas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228600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s-AR" u="sng" dirty="0" err="1" smtClean="0"/>
              <a:t>History</a:t>
            </a:r>
            <a:endParaRPr lang="es-AR" u="sng" dirty="0" smtClean="0"/>
          </a:p>
          <a:p>
            <a:r>
              <a:rPr lang="es-AR" dirty="0" err="1" smtClean="0"/>
              <a:t>First</a:t>
            </a:r>
            <a:r>
              <a:rPr lang="es-AR" dirty="0" smtClean="0"/>
              <a:t> case of a </a:t>
            </a:r>
            <a:r>
              <a:rPr lang="en-US" dirty="0" smtClean="0"/>
              <a:t>FM </a:t>
            </a:r>
            <a:r>
              <a:rPr lang="en-US" dirty="0" err="1" smtClean="0"/>
              <a:t>meningioma</a:t>
            </a:r>
            <a:r>
              <a:rPr lang="en-US" dirty="0" smtClean="0"/>
              <a:t> was an autopsy  finding by </a:t>
            </a:r>
            <a:r>
              <a:rPr lang="es-AR" dirty="0" err="1" smtClean="0"/>
              <a:t>Hallopeau</a:t>
            </a:r>
            <a:r>
              <a:rPr lang="es-AR" dirty="0" smtClean="0"/>
              <a:t>  in 1872</a:t>
            </a:r>
          </a:p>
          <a:p>
            <a:r>
              <a:rPr lang="es-AR" dirty="0" err="1" smtClean="0"/>
              <a:t>First</a:t>
            </a:r>
            <a:r>
              <a:rPr lang="es-AR" dirty="0" smtClean="0"/>
              <a:t> </a:t>
            </a:r>
            <a:r>
              <a:rPr lang="es-AR" dirty="0" err="1" smtClean="0"/>
              <a:t>successful</a:t>
            </a:r>
            <a:r>
              <a:rPr lang="es-AR" dirty="0" smtClean="0"/>
              <a:t> </a:t>
            </a:r>
            <a:r>
              <a:rPr lang="es-AR" dirty="0" err="1" smtClean="0"/>
              <a:t>removal</a:t>
            </a:r>
            <a:r>
              <a:rPr lang="es-AR" dirty="0" smtClean="0"/>
              <a:t> </a:t>
            </a:r>
            <a:r>
              <a:rPr lang="en-US" dirty="0" smtClean="0"/>
              <a:t>was accomplished by </a:t>
            </a:r>
            <a:r>
              <a:rPr lang="en-US" dirty="0" err="1" smtClean="0"/>
              <a:t>Elsberg</a:t>
            </a:r>
            <a:r>
              <a:rPr lang="en-US" dirty="0" smtClean="0"/>
              <a:t> and Strauss in </a:t>
            </a:r>
            <a:r>
              <a:rPr lang="es-AR" dirty="0" smtClean="0"/>
              <a:t>1927</a:t>
            </a:r>
          </a:p>
          <a:p>
            <a:endParaRPr lang="es-AR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n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85720" y="214290"/>
            <a:ext cx="4071966" cy="305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Imagen9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000364" y="2643182"/>
            <a:ext cx="580921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05449.JPG"/>
          <p:cNvPicPr>
            <a:picLocks noChangeAspect="1"/>
          </p:cNvPicPr>
          <p:nvPr/>
        </p:nvPicPr>
        <p:blipFill>
          <a:blip r:embed="rId2" cstate="print"/>
          <a:srcRect l="31250" r="11718"/>
          <a:stretch>
            <a:fillRect/>
          </a:stretch>
        </p:blipFill>
        <p:spPr>
          <a:xfrm>
            <a:off x="500034" y="357166"/>
            <a:ext cx="3530978" cy="464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DSC05457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rcRect l="28334" t="4444" r="9999"/>
          <a:stretch>
            <a:fillRect/>
          </a:stretch>
        </p:blipFill>
        <p:spPr>
          <a:xfrm>
            <a:off x="4500562" y="1500174"/>
            <a:ext cx="264320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5929322" y="214290"/>
            <a:ext cx="2643206" cy="1200329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78 yo </a:t>
            </a:r>
            <a:r>
              <a:rPr lang="es-AR" dirty="0" err="1" smtClean="0">
                <a:solidFill>
                  <a:schemeClr val="bg1"/>
                </a:solidFill>
              </a:rPr>
              <a:t>female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Cervico</a:t>
            </a:r>
            <a:r>
              <a:rPr lang="es-AR" dirty="0" smtClean="0">
                <a:solidFill>
                  <a:schemeClr val="bg1"/>
                </a:solidFill>
              </a:rPr>
              <a:t> occipital </a:t>
            </a:r>
            <a:r>
              <a:rPr lang="es-AR" dirty="0" err="1" smtClean="0">
                <a:solidFill>
                  <a:schemeClr val="bg1"/>
                </a:solidFill>
              </a:rPr>
              <a:t>pain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progressive </a:t>
            </a:r>
            <a:r>
              <a:rPr lang="en-US" dirty="0" err="1" smtClean="0">
                <a:solidFill>
                  <a:schemeClr val="bg1"/>
                </a:solidFill>
              </a:rPr>
              <a:t>quadriparesis</a:t>
            </a:r>
            <a:endParaRPr lang="es-AR" dirty="0" smtClean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0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18997"/>
          <a:stretch>
            <a:fillRect/>
          </a:stretch>
        </p:blipFill>
        <p:spPr>
          <a:xfrm>
            <a:off x="4286247" y="1071546"/>
            <a:ext cx="4637523" cy="402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DSC05449.JPG"/>
          <p:cNvPicPr>
            <a:picLocks noChangeAspect="1"/>
          </p:cNvPicPr>
          <p:nvPr/>
        </p:nvPicPr>
        <p:blipFill>
          <a:blip r:embed="rId3" cstate="print">
            <a:grayscl/>
            <a:lum contrast="10000"/>
          </a:blip>
          <a:srcRect l="31250" t="10769" r="11718"/>
          <a:stretch>
            <a:fillRect/>
          </a:stretch>
        </p:blipFill>
        <p:spPr>
          <a:xfrm>
            <a:off x="428596" y="928670"/>
            <a:ext cx="3530978" cy="414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DSC05458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25000" r="4411"/>
          <a:stretch>
            <a:fillRect/>
          </a:stretch>
        </p:blipFill>
        <p:spPr>
          <a:xfrm>
            <a:off x="500034" y="1000108"/>
            <a:ext cx="3651808" cy="3879969"/>
          </a:xfrm>
          <a:prstGeom prst="rect">
            <a:avLst/>
          </a:prstGeom>
          <a:ln>
            <a:noFill/>
          </a:ln>
        </p:spPr>
      </p:pic>
      <p:pic>
        <p:nvPicPr>
          <p:cNvPr id="5" name="4 Imagen" descr="IMG_2009.jpg"/>
          <p:cNvPicPr>
            <a:picLocks noChangeAspect="1"/>
          </p:cNvPicPr>
          <p:nvPr/>
        </p:nvPicPr>
        <p:blipFill>
          <a:blip r:embed="rId5" cstate="print"/>
          <a:srcRect l="12500" t="19791" r="21094" b="5208"/>
          <a:stretch>
            <a:fillRect/>
          </a:stretch>
        </p:blipFill>
        <p:spPr>
          <a:xfrm>
            <a:off x="4357686" y="928670"/>
            <a:ext cx="4675220" cy="39601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ablo ajler\Desktop\pablo\powerpoint\mundial 09\gimenez del pilar\DSC0446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857232"/>
            <a:ext cx="4857752" cy="3643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285720" y="4786322"/>
            <a:ext cx="4429156" cy="1477328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square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66 yo </a:t>
            </a:r>
            <a:r>
              <a:rPr lang="es-AR" dirty="0" err="1" smtClean="0">
                <a:solidFill>
                  <a:schemeClr val="bg1"/>
                </a:solidFill>
              </a:rPr>
              <a:t>female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Cervico</a:t>
            </a:r>
            <a:r>
              <a:rPr lang="es-AR" dirty="0" smtClean="0">
                <a:solidFill>
                  <a:schemeClr val="bg1"/>
                </a:solidFill>
              </a:rPr>
              <a:t> occipital </a:t>
            </a:r>
            <a:r>
              <a:rPr lang="es-AR" dirty="0" err="1" smtClean="0">
                <a:solidFill>
                  <a:schemeClr val="bg1"/>
                </a:solidFill>
              </a:rPr>
              <a:t>pain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progressive </a:t>
            </a:r>
            <a:r>
              <a:rPr lang="en-US" dirty="0" err="1" smtClean="0">
                <a:solidFill>
                  <a:schemeClr val="bg1"/>
                </a:solidFill>
              </a:rPr>
              <a:t>quadriparesis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s-AR" dirty="0" err="1" smtClean="0">
                <a:solidFill>
                  <a:schemeClr val="bg1"/>
                </a:solidFill>
              </a:rPr>
              <a:t>Gait</a:t>
            </a:r>
            <a:r>
              <a:rPr lang="es-AR" dirty="0" smtClean="0">
                <a:solidFill>
                  <a:schemeClr val="bg1"/>
                </a:solidFill>
              </a:rPr>
              <a:t> ataxia</a:t>
            </a:r>
          </a:p>
          <a:p>
            <a:endParaRPr lang="es-AR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pablo ajler\Desktop\pablo\powerpoint\mundial 09\gimenez del pilar\DSC04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4209971" cy="3157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blo ajler\Desktop\pablo\powerpoint\mundial 09\gimenez del pilar\DSC04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3786214" cy="2839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 descr="11.jpg"/>
          <p:cNvPicPr>
            <a:picLocks noChangeAspect="1"/>
          </p:cNvPicPr>
          <p:nvPr/>
        </p:nvPicPr>
        <p:blipFill>
          <a:blip r:embed="rId3" cstate="print"/>
          <a:srcRect l="32345" t="45800" r="28425" b="25378"/>
          <a:stretch>
            <a:fillRect/>
          </a:stretch>
        </p:blipFill>
        <p:spPr>
          <a:xfrm>
            <a:off x="5214942" y="285728"/>
            <a:ext cx="350046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5127" t="12006" r="23828" b="12890"/>
          <a:stretch>
            <a:fillRect/>
          </a:stretch>
        </p:blipFill>
        <p:spPr bwMode="auto">
          <a:xfrm>
            <a:off x="4643438" y="3000372"/>
            <a:ext cx="4234863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3" descr="C:\Users\pablo ajler\Desktop\pablo\powerpoint\mundial 09\gimenez del pilar\DSC04468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57157" y="3214686"/>
            <a:ext cx="4119591" cy="3089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ablo ajler\Desktop\pablo\powerpoint\mundial 09\gimenez del pilar\DSC04467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14282" y="1500174"/>
            <a:ext cx="4686224" cy="3514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2 Imagen" descr="13.jpg"/>
          <p:cNvPicPr>
            <a:picLocks noChangeAspect="1"/>
          </p:cNvPicPr>
          <p:nvPr/>
        </p:nvPicPr>
        <p:blipFill>
          <a:blip r:embed="rId3" cstate="print"/>
          <a:srcRect l="14585" r="14734" b="24831"/>
          <a:stretch>
            <a:fillRect/>
          </a:stretch>
        </p:blipFill>
        <p:spPr>
          <a:xfrm>
            <a:off x="4643406" y="571480"/>
            <a:ext cx="4500594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Tumors of the foramen magnum present a </a:t>
            </a:r>
            <a:r>
              <a:rPr lang="es-AR" sz="2800" dirty="0" smtClean="0"/>
              <a:t>formidable </a:t>
            </a:r>
            <a:r>
              <a:rPr lang="es-AR" sz="2800" dirty="0" err="1" smtClean="0"/>
              <a:t>surgical</a:t>
            </a:r>
            <a:r>
              <a:rPr lang="es-AR" sz="2800" dirty="0" smtClean="0"/>
              <a:t> </a:t>
            </a:r>
            <a:r>
              <a:rPr lang="es-AR" sz="2800" dirty="0" err="1" smtClean="0"/>
              <a:t>challenge</a:t>
            </a:r>
            <a:endParaRPr lang="es-AR" sz="2800" dirty="0" smtClean="0"/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err="1" smtClean="0"/>
              <a:t>Several</a:t>
            </a:r>
            <a:r>
              <a:rPr lang="es-AR" sz="2800" dirty="0" smtClean="0"/>
              <a:t> </a:t>
            </a:r>
            <a:r>
              <a:rPr lang="es-AR" sz="2800" dirty="0" err="1" smtClean="0"/>
              <a:t>surgical</a:t>
            </a:r>
            <a:r>
              <a:rPr lang="es-AR" sz="2800" dirty="0" smtClean="0"/>
              <a:t> </a:t>
            </a:r>
            <a:r>
              <a:rPr lang="es-AR" sz="2800" dirty="0" err="1" smtClean="0"/>
              <a:t>approaches</a:t>
            </a:r>
            <a:r>
              <a:rPr lang="es-AR" sz="2800" dirty="0" smtClean="0"/>
              <a:t> are </a:t>
            </a:r>
            <a:r>
              <a:rPr lang="es-AR" sz="2800" dirty="0" err="1" smtClean="0"/>
              <a:t>possible</a:t>
            </a:r>
            <a:endParaRPr lang="es-AR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Big anterior and </a:t>
            </a:r>
            <a:r>
              <a:rPr lang="en-US" sz="2800" dirty="0" err="1" smtClean="0"/>
              <a:t>anterolateral</a:t>
            </a:r>
            <a:r>
              <a:rPr lang="en-US" sz="2800" dirty="0" smtClean="0"/>
              <a:t> FM </a:t>
            </a:r>
            <a:r>
              <a:rPr lang="en-US" sz="2800" dirty="0" err="1" smtClean="0"/>
              <a:t>meningiomas</a:t>
            </a:r>
            <a:r>
              <a:rPr lang="en-US" sz="2800" dirty="0" smtClean="0"/>
              <a:t> that displace the medulla/spinal cord can be safely and completely </a:t>
            </a:r>
            <a:r>
              <a:rPr lang="en-US" sz="2800" dirty="0" err="1" smtClean="0"/>
              <a:t>resected</a:t>
            </a:r>
            <a:r>
              <a:rPr lang="en-US" sz="2800" dirty="0" smtClean="0"/>
              <a:t> via a </a:t>
            </a:r>
            <a:r>
              <a:rPr lang="en-US" sz="2800" dirty="0" err="1" smtClean="0"/>
              <a:t>posterolateral</a:t>
            </a:r>
            <a:r>
              <a:rPr lang="en-US" sz="2800" dirty="0" smtClean="0"/>
              <a:t> </a:t>
            </a:r>
            <a:r>
              <a:rPr lang="en-US" sz="2800" dirty="0" err="1" smtClean="0"/>
              <a:t>suboccipital</a:t>
            </a:r>
            <a:r>
              <a:rPr lang="en-US" sz="2800" dirty="0" smtClean="0"/>
              <a:t> </a:t>
            </a:r>
            <a:r>
              <a:rPr lang="es-AR" sz="2800" dirty="0" err="1" smtClean="0"/>
              <a:t>retrocondylar</a:t>
            </a:r>
            <a:r>
              <a:rPr lang="es-AR" sz="2800" dirty="0" smtClean="0"/>
              <a:t> </a:t>
            </a:r>
            <a:r>
              <a:rPr lang="es-AR" sz="2800" dirty="0" err="1" smtClean="0"/>
              <a:t>approach</a:t>
            </a:r>
            <a:r>
              <a:rPr lang="es-AR" sz="2000" dirty="0" smtClean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00100" y="500042"/>
            <a:ext cx="610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Foramen Magnum </a:t>
            </a:r>
            <a:r>
              <a:rPr lang="es-AR" sz="4000" spc="-100" dirty="0" err="1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Tumors</a:t>
            </a:r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000" dirty="0" smtClean="0"/>
              <a:t> </a:t>
            </a:r>
            <a:r>
              <a:rPr lang="en-US" sz="2800" dirty="0" smtClean="0"/>
              <a:t>Resection of the occipital </a:t>
            </a:r>
            <a:r>
              <a:rPr lang="en-US" sz="2800" dirty="0" err="1" smtClean="0"/>
              <a:t>condyle</a:t>
            </a:r>
            <a:r>
              <a:rPr lang="en-US" sz="2800" dirty="0" smtClean="0"/>
              <a:t> should be tailored to individual cases</a:t>
            </a:r>
          </a:p>
          <a:p>
            <a:endParaRPr lang="en-US" sz="2800" dirty="0" smtClean="0"/>
          </a:p>
          <a:p>
            <a:r>
              <a:rPr lang="es-AR" sz="2800" dirty="0" smtClean="0"/>
              <a:t>Small anterior  </a:t>
            </a:r>
            <a:r>
              <a:rPr lang="es-AR" sz="2800" dirty="0" err="1" smtClean="0"/>
              <a:t>or</a:t>
            </a:r>
            <a:r>
              <a:rPr lang="es-AR" sz="2800" dirty="0" smtClean="0"/>
              <a:t> </a:t>
            </a:r>
            <a:r>
              <a:rPr lang="es-AR" sz="2800" dirty="0" err="1" smtClean="0"/>
              <a:t>intra</a:t>
            </a:r>
            <a:r>
              <a:rPr lang="es-AR" sz="2800" dirty="0" smtClean="0"/>
              <a:t> </a:t>
            </a:r>
            <a:r>
              <a:rPr lang="es-AR" sz="2800" dirty="0" err="1" smtClean="0"/>
              <a:t>extradural</a:t>
            </a:r>
            <a:r>
              <a:rPr lang="es-AR" sz="2800" dirty="0" smtClean="0"/>
              <a:t> </a:t>
            </a:r>
            <a:r>
              <a:rPr lang="es-AR" sz="2800" dirty="0" err="1" smtClean="0"/>
              <a:t>tumors</a:t>
            </a:r>
            <a:r>
              <a:rPr lang="es-AR" sz="2800" dirty="0" smtClean="0"/>
              <a:t>  </a:t>
            </a:r>
            <a:r>
              <a:rPr lang="es-AR" sz="2800" dirty="0" err="1" smtClean="0"/>
              <a:t>could</a:t>
            </a:r>
            <a:r>
              <a:rPr lang="es-AR" sz="2800" dirty="0" smtClean="0"/>
              <a:t> </a:t>
            </a:r>
            <a:r>
              <a:rPr lang="es-AR" sz="2800" dirty="0" err="1" smtClean="0"/>
              <a:t>be</a:t>
            </a:r>
            <a:r>
              <a:rPr lang="es-AR" sz="2800" dirty="0" smtClean="0"/>
              <a:t> </a:t>
            </a:r>
            <a:r>
              <a:rPr lang="es-AR" sz="2800" dirty="0" err="1" smtClean="0"/>
              <a:t>operated</a:t>
            </a:r>
            <a:r>
              <a:rPr lang="es-AR" sz="2800" dirty="0" smtClean="0"/>
              <a:t> </a:t>
            </a:r>
            <a:r>
              <a:rPr lang="es-AR" sz="2800" dirty="0" err="1" smtClean="0"/>
              <a:t>by</a:t>
            </a:r>
            <a:r>
              <a:rPr lang="es-AR" sz="2800" dirty="0" smtClean="0"/>
              <a:t> </a:t>
            </a:r>
            <a:r>
              <a:rPr lang="es-AR" sz="2800" dirty="0" err="1" smtClean="0"/>
              <a:t>an</a:t>
            </a:r>
            <a:r>
              <a:rPr lang="es-AR" sz="2800" dirty="0" smtClean="0"/>
              <a:t> extreme lateral </a:t>
            </a:r>
            <a:r>
              <a:rPr lang="es-AR" sz="2800" dirty="0" err="1" smtClean="0"/>
              <a:t>approach</a:t>
            </a:r>
            <a:endParaRPr lang="es-AR" sz="2800" dirty="0" smtClean="0"/>
          </a:p>
          <a:p>
            <a:endParaRPr lang="es-AR" sz="2800" dirty="0" smtClean="0"/>
          </a:p>
          <a:p>
            <a:r>
              <a:rPr lang="es-AR" sz="2800" dirty="0" err="1" smtClean="0"/>
              <a:t>Postoperative</a:t>
            </a:r>
            <a:r>
              <a:rPr lang="es-AR" sz="2800" dirty="0" smtClean="0"/>
              <a:t> </a:t>
            </a:r>
            <a:r>
              <a:rPr lang="en-US" sz="2800" dirty="0" smtClean="0"/>
              <a:t>complications can be dramatic and must be anticipated</a:t>
            </a:r>
            <a:endParaRPr lang="es-AR" sz="2800" dirty="0" smtClean="0"/>
          </a:p>
          <a:p>
            <a:pPr>
              <a:buFont typeface="Arial" pitchFamily="34" charset="0"/>
              <a:buChar char="•"/>
            </a:pPr>
            <a:endParaRPr lang="es-AR" sz="2000" dirty="0" smtClean="0"/>
          </a:p>
          <a:p>
            <a:pPr algn="ctr">
              <a:buNone/>
            </a:pPr>
            <a:endParaRPr lang="es-AR" sz="2000" dirty="0"/>
          </a:p>
        </p:txBody>
      </p:sp>
      <p:sp>
        <p:nvSpPr>
          <p:cNvPr id="4" name="3 Rectángulo"/>
          <p:cNvSpPr/>
          <p:nvPr/>
        </p:nvSpPr>
        <p:spPr>
          <a:xfrm>
            <a:off x="1000100" y="500042"/>
            <a:ext cx="7455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Foramen Magnum </a:t>
            </a:r>
            <a:r>
              <a:rPr lang="es-AR" sz="4000" spc="-100" dirty="0" err="1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Meningiomas</a:t>
            </a:r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12064"/>
            <a:ext cx="8215370" cy="914400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 Foramen Magnum </a:t>
            </a:r>
            <a:r>
              <a:rPr lang="es-AR" dirty="0" err="1" smtClean="0">
                <a:solidFill>
                  <a:srgbClr val="FFFF00"/>
                </a:solidFill>
              </a:rPr>
              <a:t>Meningiomas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2286000"/>
            <a:ext cx="7772400" cy="4572000"/>
          </a:xfrm>
        </p:spPr>
        <p:txBody>
          <a:bodyPr/>
          <a:lstStyle/>
          <a:p>
            <a:r>
              <a:rPr lang="en-US" dirty="0" smtClean="0"/>
              <a:t>Most commonly observed FM tumors</a:t>
            </a:r>
          </a:p>
          <a:p>
            <a:r>
              <a:rPr lang="es-AR" dirty="0" smtClean="0"/>
              <a:t>14-19% of </a:t>
            </a:r>
            <a:r>
              <a:rPr lang="es-AR" dirty="0" err="1" smtClean="0"/>
              <a:t>intracranial</a:t>
            </a:r>
            <a:r>
              <a:rPr lang="es-AR" dirty="0" smtClean="0"/>
              <a:t> </a:t>
            </a:r>
            <a:r>
              <a:rPr lang="es-AR" dirty="0" err="1" smtClean="0"/>
              <a:t>tumors</a:t>
            </a:r>
            <a:endParaRPr lang="es-AR" dirty="0" smtClean="0"/>
          </a:p>
          <a:p>
            <a:r>
              <a:rPr lang="en-US" dirty="0" smtClean="0"/>
              <a:t>1.5 to 3.2% arises at the foramen </a:t>
            </a:r>
            <a:r>
              <a:rPr lang="es-AR" dirty="0" smtClean="0"/>
              <a:t>magnum </a:t>
            </a:r>
          </a:p>
          <a:p>
            <a:r>
              <a:rPr lang="en-US" dirty="0" smtClean="0"/>
              <a:t>Ten percent have an </a:t>
            </a:r>
            <a:r>
              <a:rPr lang="en-US" dirty="0" err="1" smtClean="0"/>
              <a:t>extradural</a:t>
            </a:r>
            <a:r>
              <a:rPr lang="en-US" dirty="0" smtClean="0"/>
              <a:t> </a:t>
            </a:r>
            <a:r>
              <a:rPr lang="es-AR" dirty="0" err="1" smtClean="0"/>
              <a:t>extension</a:t>
            </a:r>
            <a:endParaRPr lang="es-AR" dirty="0" smtClean="0"/>
          </a:p>
          <a:p>
            <a:endParaRPr lang="es-AR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12064"/>
            <a:ext cx="8215370" cy="914400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  Foramen Magnum </a:t>
            </a:r>
            <a:r>
              <a:rPr lang="es-AR" dirty="0" err="1" smtClean="0">
                <a:solidFill>
                  <a:srgbClr val="FFFF00"/>
                </a:solidFill>
              </a:rPr>
              <a:t>Meningiomas</a:t>
            </a:r>
            <a:r>
              <a:rPr lang="es-AR" dirty="0" smtClean="0">
                <a:solidFill>
                  <a:srgbClr val="FFFF00"/>
                </a:solidFill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857364"/>
            <a:ext cx="7772400" cy="4572000"/>
          </a:xfrm>
        </p:spPr>
        <p:txBody>
          <a:bodyPr/>
          <a:lstStyle/>
          <a:p>
            <a:r>
              <a:rPr lang="en-US" dirty="0" smtClean="0"/>
              <a:t>Lesion is often large when discovered</a:t>
            </a:r>
          </a:p>
          <a:p>
            <a:r>
              <a:rPr lang="es-AR" dirty="0" err="1" smtClean="0"/>
              <a:t>Slow-growing</a:t>
            </a:r>
            <a:r>
              <a:rPr lang="es-AR" dirty="0" smtClean="0"/>
              <a:t> </a:t>
            </a:r>
            <a:r>
              <a:rPr lang="es-AR" dirty="0" err="1" smtClean="0"/>
              <a:t>rate</a:t>
            </a:r>
            <a:endParaRPr lang="es-AR" dirty="0" smtClean="0"/>
          </a:p>
          <a:p>
            <a:r>
              <a:rPr lang="es-AR" dirty="0" err="1" smtClean="0"/>
              <a:t>Indolent</a:t>
            </a:r>
            <a:r>
              <a:rPr lang="es-AR" dirty="0" smtClean="0"/>
              <a:t> </a:t>
            </a:r>
            <a:r>
              <a:rPr lang="es-AR" dirty="0" err="1" smtClean="0"/>
              <a:t>development</a:t>
            </a:r>
            <a:endParaRPr lang="es-AR" dirty="0" smtClean="0"/>
          </a:p>
          <a:p>
            <a:r>
              <a:rPr lang="en-US" dirty="0" smtClean="0"/>
              <a:t>Wide subarachnoid space at this </a:t>
            </a:r>
            <a:r>
              <a:rPr lang="es-AR" dirty="0" err="1" smtClean="0"/>
              <a:t>level</a:t>
            </a:r>
            <a:endParaRPr lang="es-AR" dirty="0" smtClean="0"/>
          </a:p>
          <a:p>
            <a:r>
              <a:rPr lang="es-AR" dirty="0" err="1" smtClean="0"/>
              <a:t>Prerequisite</a:t>
            </a:r>
            <a:r>
              <a:rPr lang="es-AR" dirty="0" smtClean="0"/>
              <a:t>  </a:t>
            </a:r>
            <a:r>
              <a:rPr lang="es-AR" dirty="0" err="1" smtClean="0"/>
              <a:t>for</a:t>
            </a:r>
            <a:r>
              <a:rPr lang="es-AR" dirty="0" smtClean="0"/>
              <a:t>  </a:t>
            </a:r>
            <a:r>
              <a:rPr lang="es-AR" dirty="0" err="1" smtClean="0"/>
              <a:t>treating</a:t>
            </a:r>
            <a:r>
              <a:rPr lang="es-AR" dirty="0" smtClean="0"/>
              <a:t> FM </a:t>
            </a:r>
            <a:r>
              <a:rPr lang="es-AR" dirty="0" err="1" smtClean="0"/>
              <a:t>meningiomas</a:t>
            </a:r>
            <a:r>
              <a:rPr lang="es-AR" dirty="0" smtClean="0"/>
              <a:t> </a:t>
            </a:r>
            <a:r>
              <a:rPr lang="en-US" dirty="0" smtClean="0"/>
              <a:t>is the perfect knowledge of the surgical anatomy</a:t>
            </a:r>
            <a:endParaRPr lang="es-AR" dirty="0" smtClean="0"/>
          </a:p>
          <a:p>
            <a:endParaRPr lang="es-AR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4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2.jpg"/>
          <p:cNvPicPr>
            <a:picLocks noChangeAspect="1"/>
          </p:cNvPicPr>
          <p:nvPr/>
        </p:nvPicPr>
        <p:blipFill>
          <a:blip r:embed="rId3" cstate="print"/>
          <a:srcRect t="28125"/>
          <a:stretch>
            <a:fillRect/>
          </a:stretch>
        </p:blipFill>
        <p:spPr>
          <a:xfrm>
            <a:off x="0" y="-214338"/>
            <a:ext cx="9200128" cy="729240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643174" y="0"/>
            <a:ext cx="412965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AR" sz="4400" b="1" dirty="0" err="1">
                <a:solidFill>
                  <a:srgbClr val="FFFF00"/>
                </a:solidFill>
                <a:ea typeface="+mj-ea"/>
                <a:cs typeface="+mj-cs"/>
              </a:rPr>
              <a:t>Limits</a:t>
            </a:r>
            <a:r>
              <a:rPr lang="es-AR" sz="4400" b="1" dirty="0">
                <a:solidFill>
                  <a:srgbClr val="FFFF00"/>
                </a:solidFill>
                <a:ea typeface="+mj-ea"/>
                <a:cs typeface="+mj-cs"/>
              </a:rPr>
              <a:t> of </a:t>
            </a:r>
            <a:r>
              <a:rPr lang="es-AR" sz="4400" b="1" dirty="0" err="1">
                <a:solidFill>
                  <a:srgbClr val="FFFF00"/>
                </a:solidFill>
                <a:ea typeface="+mj-ea"/>
                <a:cs typeface="+mj-cs"/>
              </a:rPr>
              <a:t>the</a:t>
            </a:r>
            <a:r>
              <a:rPr lang="es-AR" sz="4400" b="1" dirty="0">
                <a:solidFill>
                  <a:srgbClr val="FFFF00"/>
                </a:solidFill>
                <a:ea typeface="+mj-ea"/>
                <a:cs typeface="+mj-cs"/>
              </a:rPr>
              <a:t> FM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5852" y="1071546"/>
            <a:ext cx="7072362" cy="4228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u="sng" dirty="0"/>
              <a:t>Anterior border: </a:t>
            </a:r>
            <a:r>
              <a:rPr lang="en-US" sz="3200" dirty="0"/>
              <a:t>lower third of the </a:t>
            </a:r>
            <a:r>
              <a:rPr lang="en-US" sz="3200" dirty="0" err="1"/>
              <a:t>clivus</a:t>
            </a:r>
            <a:r>
              <a:rPr lang="en-US" sz="3200" dirty="0"/>
              <a:t> and upper edge of the body of C2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u="sng" dirty="0" smtClean="0"/>
              <a:t>Lateral </a:t>
            </a:r>
            <a:r>
              <a:rPr lang="en-US" sz="3200" u="sng" dirty="0"/>
              <a:t>borders: </a:t>
            </a:r>
            <a:r>
              <a:rPr lang="en-US" sz="3200" dirty="0"/>
              <a:t>jugular tubercles and upper aspect of </a:t>
            </a:r>
            <a:r>
              <a:rPr lang="es-AR" sz="3200" dirty="0"/>
              <a:t>C2 laminas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u="sng" dirty="0" smtClean="0"/>
              <a:t>Posterior </a:t>
            </a:r>
            <a:r>
              <a:rPr lang="en-US" sz="3200" u="sng" dirty="0"/>
              <a:t>border: </a:t>
            </a:r>
            <a:r>
              <a:rPr lang="en-US" sz="3200" dirty="0"/>
              <a:t>anterior edge of the </a:t>
            </a:r>
            <a:r>
              <a:rPr lang="en-US" sz="3200" dirty="0" err="1"/>
              <a:t>squamous</a:t>
            </a:r>
            <a:r>
              <a:rPr lang="en-US" sz="3200" dirty="0"/>
              <a:t> occipital bone and C2 </a:t>
            </a:r>
            <a:r>
              <a:rPr lang="en-US" sz="3200" dirty="0" err="1"/>
              <a:t>spinous</a:t>
            </a:r>
            <a:r>
              <a:rPr lang="en-US" sz="3200" dirty="0"/>
              <a:t> process</a:t>
            </a:r>
          </a:p>
        </p:txBody>
      </p:sp>
      <p:pic>
        <p:nvPicPr>
          <p:cNvPr id="5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6553200"/>
            <a:ext cx="293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Dr. Alvaro </a:t>
            </a:r>
            <a:r>
              <a:rPr lang="en-US" dirty="0" err="1" smtClean="0"/>
              <a:t>Campero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00100" y="2714620"/>
            <a:ext cx="7772400" cy="4572000"/>
          </a:xfrm>
        </p:spPr>
        <p:txBody>
          <a:bodyPr/>
          <a:lstStyle/>
          <a:p>
            <a:r>
              <a:rPr lang="es-AR" dirty="0" err="1" smtClean="0"/>
              <a:t>Osseous</a:t>
            </a:r>
            <a:r>
              <a:rPr lang="es-AR" dirty="0" smtClean="0"/>
              <a:t> </a:t>
            </a:r>
            <a:r>
              <a:rPr lang="es-AR" dirty="0" err="1" smtClean="0"/>
              <a:t>relationships</a:t>
            </a:r>
            <a:endParaRPr lang="es-AR" dirty="0" smtClean="0"/>
          </a:p>
          <a:p>
            <a:r>
              <a:rPr lang="es-AR" dirty="0" smtClean="0"/>
              <a:t>Vascular </a:t>
            </a:r>
            <a:r>
              <a:rPr lang="es-AR" dirty="0" err="1" smtClean="0"/>
              <a:t>anatomy</a:t>
            </a:r>
            <a:endParaRPr lang="es-AR" dirty="0" smtClean="0"/>
          </a:p>
          <a:p>
            <a:r>
              <a:rPr lang="es-AR" dirty="0" err="1" smtClean="0"/>
              <a:t>Lower</a:t>
            </a:r>
            <a:r>
              <a:rPr lang="es-AR" dirty="0" smtClean="0"/>
              <a:t> </a:t>
            </a:r>
            <a:r>
              <a:rPr lang="es-AR" dirty="0" err="1" smtClean="0"/>
              <a:t>Cranial</a:t>
            </a:r>
            <a:r>
              <a:rPr lang="es-AR" dirty="0" smtClean="0"/>
              <a:t> </a:t>
            </a:r>
            <a:r>
              <a:rPr lang="es-AR" dirty="0" err="1" smtClean="0"/>
              <a:t>Nerves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857224" y="500042"/>
            <a:ext cx="7455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Foramen Magnum </a:t>
            </a:r>
            <a:r>
              <a:rPr lang="es-AR" sz="4000" spc="-100" dirty="0" err="1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Meningiomas</a:t>
            </a:r>
            <a:r>
              <a:rPr lang="es-AR" sz="4000" spc="-100" dirty="0" smtClean="0">
                <a:solidFill>
                  <a:srgbClr val="FFFF00"/>
                </a:solidFill>
                <a:latin typeface="Consolas"/>
                <a:ea typeface="+mj-ea"/>
                <a:cs typeface="+mj-cs"/>
              </a:rPr>
              <a:t> 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643042" y="1500174"/>
            <a:ext cx="61436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Jugular</a:t>
            </a:r>
            <a:r>
              <a:rPr lang="es-AR" dirty="0" smtClean="0"/>
              <a:t> foramen</a:t>
            </a:r>
          </a:p>
          <a:p>
            <a:r>
              <a:rPr lang="es-AR" dirty="0" err="1" smtClean="0"/>
              <a:t>Hypoglosal</a:t>
            </a:r>
            <a:r>
              <a:rPr lang="es-AR" dirty="0" smtClean="0"/>
              <a:t> canal</a:t>
            </a:r>
          </a:p>
          <a:p>
            <a:r>
              <a:rPr lang="es-AR" dirty="0" err="1" smtClean="0"/>
              <a:t>Carotid</a:t>
            </a:r>
            <a:r>
              <a:rPr lang="es-AR" dirty="0" smtClean="0"/>
              <a:t> canal</a:t>
            </a:r>
          </a:p>
          <a:p>
            <a:r>
              <a:rPr lang="es-AR" dirty="0" err="1" smtClean="0"/>
              <a:t>Condyle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" name="Picture 2" descr="&#10;pg2007.jpg                                                     00038BD0group                          B37EBEE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 rot="1336306">
            <a:off x="7643796" y="5073194"/>
            <a:ext cx="142951" cy="115888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Forma libre"/>
          <p:cNvSpPr/>
          <p:nvPr/>
        </p:nvSpPr>
        <p:spPr>
          <a:xfrm>
            <a:off x="5712395" y="5011615"/>
            <a:ext cx="762000" cy="1348806"/>
          </a:xfrm>
          <a:custGeom>
            <a:avLst/>
            <a:gdLst>
              <a:gd name="connsiteX0" fmla="*/ 219482 w 762000"/>
              <a:gd name="connsiteY0" fmla="*/ 166077 h 1348806"/>
              <a:gd name="connsiteX1" fmla="*/ 461759 w 762000"/>
              <a:gd name="connsiteY1" fmla="*/ 56662 h 1348806"/>
              <a:gd name="connsiteX2" fmla="*/ 743113 w 762000"/>
              <a:gd name="connsiteY2" fmla="*/ 193431 h 1348806"/>
              <a:gd name="connsiteX3" fmla="*/ 575082 w 762000"/>
              <a:gd name="connsiteY3" fmla="*/ 1217247 h 1348806"/>
              <a:gd name="connsiteX4" fmla="*/ 59267 w 762000"/>
              <a:gd name="connsiteY4" fmla="*/ 982785 h 1348806"/>
              <a:gd name="connsiteX5" fmla="*/ 219482 w 762000"/>
              <a:gd name="connsiteY5" fmla="*/ 166077 h 134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1348806">
                <a:moveTo>
                  <a:pt x="219482" y="166077"/>
                </a:moveTo>
                <a:cubicBezTo>
                  <a:pt x="286564" y="11723"/>
                  <a:pt x="374487" y="52103"/>
                  <a:pt x="461759" y="56662"/>
                </a:cubicBezTo>
                <a:cubicBezTo>
                  <a:pt x="549031" y="61221"/>
                  <a:pt x="724226" y="0"/>
                  <a:pt x="743113" y="193431"/>
                </a:cubicBezTo>
                <a:cubicBezTo>
                  <a:pt x="762000" y="386862"/>
                  <a:pt x="689056" y="1085688"/>
                  <a:pt x="575082" y="1217247"/>
                </a:cubicBezTo>
                <a:cubicBezTo>
                  <a:pt x="461108" y="1348806"/>
                  <a:pt x="118534" y="1157980"/>
                  <a:pt x="59267" y="982785"/>
                </a:cubicBezTo>
                <a:cubicBezTo>
                  <a:pt x="0" y="807590"/>
                  <a:pt x="152400" y="320431"/>
                  <a:pt x="219482" y="16607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orma libre"/>
          <p:cNvSpPr/>
          <p:nvPr/>
        </p:nvSpPr>
        <p:spPr>
          <a:xfrm>
            <a:off x="5130148" y="4968630"/>
            <a:ext cx="791959" cy="582898"/>
          </a:xfrm>
          <a:custGeom>
            <a:avLst/>
            <a:gdLst>
              <a:gd name="connsiteX0" fmla="*/ 508652 w 791959"/>
              <a:gd name="connsiteY0" fmla="*/ 146539 h 582898"/>
              <a:gd name="connsiteX1" fmla="*/ 176498 w 791959"/>
              <a:gd name="connsiteY1" fmla="*/ 33216 h 582898"/>
              <a:gd name="connsiteX2" fmla="*/ 47544 w 791959"/>
              <a:gd name="connsiteY2" fmla="*/ 345832 h 582898"/>
              <a:gd name="connsiteX3" fmla="*/ 461760 w 791959"/>
              <a:gd name="connsiteY3" fmla="*/ 552939 h 582898"/>
              <a:gd name="connsiteX4" fmla="*/ 770467 w 791959"/>
              <a:gd name="connsiteY4" fmla="*/ 166078 h 582898"/>
              <a:gd name="connsiteX5" fmla="*/ 590714 w 791959"/>
              <a:gd name="connsiteY5" fmla="*/ 87924 h 582898"/>
              <a:gd name="connsiteX6" fmla="*/ 508652 w 791959"/>
              <a:gd name="connsiteY6" fmla="*/ 146539 h 58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959" h="582898">
                <a:moveTo>
                  <a:pt x="508652" y="146539"/>
                </a:moveTo>
                <a:cubicBezTo>
                  <a:pt x="439616" y="137421"/>
                  <a:pt x="253349" y="0"/>
                  <a:pt x="176498" y="33216"/>
                </a:cubicBezTo>
                <a:cubicBezTo>
                  <a:pt x="99647" y="66432"/>
                  <a:pt x="0" y="259211"/>
                  <a:pt x="47544" y="345832"/>
                </a:cubicBezTo>
                <a:cubicBezTo>
                  <a:pt x="95088" y="432453"/>
                  <a:pt x="341273" y="582898"/>
                  <a:pt x="461760" y="552939"/>
                </a:cubicBezTo>
                <a:cubicBezTo>
                  <a:pt x="582247" y="522980"/>
                  <a:pt x="748975" y="243581"/>
                  <a:pt x="770467" y="166078"/>
                </a:cubicBezTo>
                <a:cubicBezTo>
                  <a:pt x="791959" y="88576"/>
                  <a:pt x="629139" y="89227"/>
                  <a:pt x="590714" y="87924"/>
                </a:cubicBezTo>
                <a:cubicBezTo>
                  <a:pt x="552289" y="86621"/>
                  <a:pt x="577688" y="155657"/>
                  <a:pt x="508652" y="14653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Forma libre"/>
          <p:cNvSpPr/>
          <p:nvPr/>
        </p:nvSpPr>
        <p:spPr>
          <a:xfrm>
            <a:off x="5440159" y="4686625"/>
            <a:ext cx="429195" cy="311314"/>
          </a:xfrm>
          <a:custGeom>
            <a:avLst/>
            <a:gdLst>
              <a:gd name="connsiteX0" fmla="*/ 198641 w 429195"/>
              <a:gd name="connsiteY0" fmla="*/ 22144 h 311314"/>
              <a:gd name="connsiteX1" fmla="*/ 18887 w 429195"/>
              <a:gd name="connsiteY1" fmla="*/ 182360 h 311314"/>
              <a:gd name="connsiteX2" fmla="*/ 311964 w 429195"/>
              <a:gd name="connsiteY2" fmla="*/ 307406 h 311314"/>
              <a:gd name="connsiteX3" fmla="*/ 429195 w 429195"/>
              <a:gd name="connsiteY3" fmla="*/ 205806 h 311314"/>
              <a:gd name="connsiteX4" fmla="*/ 311964 w 429195"/>
              <a:gd name="connsiteY4" fmla="*/ 49498 h 311314"/>
              <a:gd name="connsiteX5" fmla="*/ 198641 w 429195"/>
              <a:gd name="connsiteY5" fmla="*/ 22144 h 31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195" h="311314">
                <a:moveTo>
                  <a:pt x="198641" y="22144"/>
                </a:moveTo>
                <a:cubicBezTo>
                  <a:pt x="149795" y="44288"/>
                  <a:pt x="0" y="134816"/>
                  <a:pt x="18887" y="182360"/>
                </a:cubicBezTo>
                <a:cubicBezTo>
                  <a:pt x="37774" y="229904"/>
                  <a:pt x="243579" y="303498"/>
                  <a:pt x="311964" y="307406"/>
                </a:cubicBezTo>
                <a:cubicBezTo>
                  <a:pt x="380349" y="311314"/>
                  <a:pt x="429195" y="248791"/>
                  <a:pt x="429195" y="205806"/>
                </a:cubicBezTo>
                <a:cubicBezTo>
                  <a:pt x="429195" y="162821"/>
                  <a:pt x="349738" y="80108"/>
                  <a:pt x="311964" y="49498"/>
                </a:cubicBezTo>
                <a:cubicBezTo>
                  <a:pt x="274190" y="18888"/>
                  <a:pt x="247487" y="0"/>
                  <a:pt x="198641" y="22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4039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857356" y="142852"/>
            <a:ext cx="611564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6000" dirty="0" smtClean="0">
                <a:solidFill>
                  <a:srgbClr val="FFFF00"/>
                </a:solidFill>
              </a:rPr>
              <a:t>Vascular </a:t>
            </a:r>
            <a:r>
              <a:rPr lang="es-AR" sz="6000" dirty="0" err="1" smtClean="0">
                <a:solidFill>
                  <a:srgbClr val="FFFF00"/>
                </a:solidFill>
              </a:rPr>
              <a:t>Anatomy</a:t>
            </a:r>
            <a:r>
              <a:rPr lang="es-AR" sz="6000" dirty="0" smtClean="0">
                <a:solidFill>
                  <a:srgbClr val="FFFF00"/>
                </a:solidFill>
              </a:rPr>
              <a:t> </a:t>
            </a:r>
            <a:endParaRPr lang="es-AR" sz="60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14480" y="4643446"/>
            <a:ext cx="92845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5400" dirty="0" smtClean="0">
                <a:solidFill>
                  <a:srgbClr val="FFFF00"/>
                </a:solidFill>
              </a:rPr>
              <a:t>V3</a:t>
            </a:r>
            <a:endParaRPr lang="es-AR" sz="5400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43372" y="2143116"/>
            <a:ext cx="96212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5400" dirty="0" smtClean="0">
                <a:solidFill>
                  <a:srgbClr val="FFFF00"/>
                </a:solidFill>
              </a:rPr>
              <a:t>V4</a:t>
            </a:r>
            <a:endParaRPr lang="es-AR" sz="5400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6172200"/>
            <a:ext cx="2938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Courtesy Dr. Alvaro </a:t>
            </a:r>
            <a:r>
              <a:rPr lang="en-US" dirty="0" err="1" smtClean="0"/>
              <a:t>Campero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Lower</a:t>
            </a:r>
            <a:r>
              <a:rPr lang="es-AR" dirty="0" smtClean="0"/>
              <a:t> </a:t>
            </a:r>
            <a:r>
              <a:rPr lang="es-AR" dirty="0" err="1" smtClean="0"/>
              <a:t>Cranial</a:t>
            </a:r>
            <a:r>
              <a:rPr lang="es-AR" dirty="0" smtClean="0"/>
              <a:t> </a:t>
            </a:r>
            <a:r>
              <a:rPr lang="es-AR" dirty="0" err="1" smtClean="0"/>
              <a:t>Nerves</a:t>
            </a:r>
            <a:endParaRPr lang="es-AR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3441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714348" y="3786190"/>
            <a:ext cx="2714612" cy="1015663"/>
          </a:xfrm>
          <a:prstGeom prst="rect">
            <a:avLst/>
          </a:prstGeom>
          <a:solidFill>
            <a:srgbClr val="FFFF00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es-AR" sz="2000" dirty="0" err="1" smtClean="0">
                <a:solidFill>
                  <a:schemeClr val="bg1"/>
                </a:solidFill>
              </a:rPr>
              <a:t>Glossopharingeal</a:t>
            </a:r>
            <a:endParaRPr lang="es-AR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2000" dirty="0" err="1" smtClean="0">
                <a:solidFill>
                  <a:schemeClr val="bg1"/>
                </a:solidFill>
              </a:rPr>
              <a:t>Vagus</a:t>
            </a:r>
            <a:endParaRPr lang="es-AR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2000" dirty="0" err="1" smtClean="0">
                <a:solidFill>
                  <a:schemeClr val="bg1"/>
                </a:solidFill>
              </a:rPr>
              <a:t>Accesory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6" name="5 Llamada de flecha a la izquierda"/>
          <p:cNvSpPr/>
          <p:nvPr/>
        </p:nvSpPr>
        <p:spPr>
          <a:xfrm>
            <a:off x="6500826" y="4643446"/>
            <a:ext cx="2428860" cy="500066"/>
          </a:xfrm>
          <a:prstGeom prst="leftArrowCallout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>
                <a:solidFill>
                  <a:schemeClr val="bg1"/>
                </a:solidFill>
              </a:rPr>
              <a:t>Hypoglossal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ablo ajler\Desktop\pablo\powerpoint\logo hi\logo 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143644"/>
            <a:ext cx="2647950" cy="4857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6096000"/>
            <a:ext cx="2938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Courtesy Dr. Alvaro </a:t>
            </a:r>
            <a:r>
              <a:rPr lang="en-US" dirty="0" err="1" smtClean="0"/>
              <a:t>Campero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765</TotalTime>
  <Words>499</Words>
  <Application>Microsoft Office PowerPoint</Application>
  <PresentationFormat>On-screen Show (4:3)</PresentationFormat>
  <Paragraphs>107</Paragraphs>
  <Slides>27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Foramen Magnum   Meningiomas</vt:lpstr>
      <vt:lpstr>ForamenMagnum(FM) Meningiomas </vt:lpstr>
      <vt:lpstr> Foramen Magnum Meningiomas </vt:lpstr>
      <vt:lpstr>  Foramen Magnum Meningiomas </vt:lpstr>
      <vt:lpstr>Slide 5</vt:lpstr>
      <vt:lpstr>Slide 6</vt:lpstr>
      <vt:lpstr>Slide 7</vt:lpstr>
      <vt:lpstr>Slide 8</vt:lpstr>
      <vt:lpstr>Lower Cranial Nerves</vt:lpstr>
      <vt:lpstr>Slide 10</vt:lpstr>
      <vt:lpstr>Slide 11</vt:lpstr>
      <vt:lpstr>Slide 12</vt:lpstr>
      <vt:lpstr>Surgical Aspects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M Ajler MD Department of Neurosurgery Skull base Section Hospital Italiano de Buenos Aires www.hospitalitaliano.org.ar pablo.ajler@hospitalitaliano.org.ar</dc:title>
  <dc:creator>pablo ajler</dc:creator>
  <cp:lastModifiedBy>Reviewer 2</cp:lastModifiedBy>
  <cp:revision>98</cp:revision>
  <dcterms:created xsi:type="dcterms:W3CDTF">2010-07-29T21:38:07Z</dcterms:created>
  <dcterms:modified xsi:type="dcterms:W3CDTF">2010-07-29T21:46:16Z</dcterms:modified>
</cp:coreProperties>
</file>